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handoutMasters/handoutMaster1.xml" ContentType="application/vnd.openxmlformats-officedocument.presentationml.handoutMaster+xml"/>
  <Override PartName="/ppt/media/image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6" r:id="rId3"/>
    <p:sldMasterId id="2147483664" r:id="rId4"/>
  </p:sldMasterIdLst>
  <p:notesMasterIdLst>
    <p:notesMasterId r:id="rId10"/>
  </p:notesMasterIdLst>
  <p:handoutMasterIdLst>
    <p:handoutMasterId r:id="rId41"/>
  </p:handoutMasterIdLst>
  <p:sldIdLst>
    <p:sldId id="258" r:id="rId5"/>
    <p:sldId id="259" r:id="rId6"/>
    <p:sldId id="293" r:id="rId7"/>
    <p:sldId id="267" r:id="rId8"/>
    <p:sldId id="262" r:id="rId9"/>
    <p:sldId id="322" r:id="rId11"/>
    <p:sldId id="323" r:id="rId12"/>
    <p:sldId id="324" r:id="rId13"/>
    <p:sldId id="325" r:id="rId14"/>
    <p:sldId id="326" r:id="rId15"/>
    <p:sldId id="351" r:id="rId16"/>
    <p:sldId id="327" r:id="rId17"/>
    <p:sldId id="328" r:id="rId18"/>
    <p:sldId id="329" r:id="rId19"/>
    <p:sldId id="330" r:id="rId20"/>
    <p:sldId id="331" r:id="rId21"/>
    <p:sldId id="352" r:id="rId22"/>
    <p:sldId id="353" r:id="rId23"/>
    <p:sldId id="269" r:id="rId24"/>
    <p:sldId id="332" r:id="rId25"/>
    <p:sldId id="301" r:id="rId26"/>
    <p:sldId id="334" r:id="rId27"/>
    <p:sldId id="335" r:id="rId28"/>
    <p:sldId id="336" r:id="rId29"/>
    <p:sldId id="337" r:id="rId30"/>
    <p:sldId id="338" r:id="rId31"/>
    <p:sldId id="339" r:id="rId32"/>
    <p:sldId id="340" r:id="rId33"/>
    <p:sldId id="270" r:id="rId34"/>
    <p:sldId id="344" r:id="rId35"/>
    <p:sldId id="345" r:id="rId36"/>
    <p:sldId id="346" r:id="rId37"/>
    <p:sldId id="347" r:id="rId38"/>
    <p:sldId id="348" r:id="rId39"/>
    <p:sldId id="281" r:id="rId40"/>
  </p:sldIdLst>
  <p:sldSz cx="12192000" cy="6858000"/>
  <p:notesSz cx="6858000" cy="9144000"/>
  <p:embeddedFontLst>
    <p:embeddedFont>
      <p:font typeface="思源宋体 CN Light" panose="02020300000000000000" charset="-122"/>
      <p:regular r:id="rId45"/>
    </p:embeddedFont>
    <p:embeddedFont>
      <p:font typeface="字制区喜脉体" panose="02000603000000000000" charset="-122"/>
      <p:regular r:id="rId46"/>
    </p:embeddedFont>
    <p:embeddedFont>
      <p:font typeface="MiSans" panose="00000500000000000000" charset="-122"/>
      <p:regular r:id="rId47"/>
    </p:embeddedFont>
  </p:embeddedFontLst>
  <p:custDataLst>
    <p:tags r:id="rId4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4040"/>
    <a:srgbClr val="FFFFFF"/>
    <a:srgbClr val="018D22"/>
    <a:srgbClr val="A461FF"/>
    <a:srgbClr val="FFC341"/>
    <a:srgbClr val="F3F2F1"/>
    <a:srgbClr val="00D2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164" autoAdjust="0"/>
    <p:restoredTop sz="94660"/>
  </p:normalViewPr>
  <p:slideViewPr>
    <p:cSldViewPr snapToGrid="0">
      <p:cViewPr varScale="1">
        <p:scale>
          <a:sx n="80" d="100"/>
          <a:sy n="80" d="100"/>
        </p:scale>
        <p:origin x="56" y="2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8" Type="http://schemas.openxmlformats.org/officeDocument/2006/relationships/tags" Target="tags/tag29.xml"/><Relationship Id="rId47" Type="http://schemas.openxmlformats.org/officeDocument/2006/relationships/font" Target="fonts/font3.fntdata"/><Relationship Id="rId46" Type="http://schemas.openxmlformats.org/officeDocument/2006/relationships/font" Target="fonts/font2.fntdata"/><Relationship Id="rId45" Type="http://schemas.openxmlformats.org/officeDocument/2006/relationships/font" Target="fonts/font1.fntdata"/><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handoutMaster" Target="handoutMasters/handoutMaster1.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notesMaster" Target="notesMasters/notesMaster1.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宋体 CN Light" panose="02020300000000000000" charset="-122"/>
              <a:ea typeface="思源宋体 CN Light" panose="020203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思源宋体 CN Light" panose="02020300000000000000" charset="-122"/>
              </a:rPr>
            </a:fld>
            <a:endParaRPr lang="zh-CN" altLang="en-US">
              <a:latin typeface="思源宋体 CN Light" panose="020203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宋体 CN Light" panose="02020300000000000000" charset="-122"/>
              <a:ea typeface="思源宋体 CN Light" panose="020203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思源宋体 CN Light" panose="02020300000000000000" charset="-122"/>
              </a:rPr>
            </a:fld>
            <a:endParaRPr lang="zh-CN" altLang="en-US">
              <a:latin typeface="思源宋体 CN Light" panose="02020300000000000000"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宋体 CN Light" panose="02020300000000000000" charset="-122"/>
                <a:ea typeface="思源宋体 CN Light" panose="020203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宋体 CN Light" panose="02020300000000000000" charset="-122"/>
                <a:ea typeface="思源宋体 CN Light" panose="02020300000000000000" charset="-122"/>
              </a:defRPr>
            </a:lvl1pPr>
          </a:lstStyle>
          <a:p>
            <a:fld id="{BB1C5BDC-1FE5-41EF-8215-47E2A5C8F6EE}"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宋体 CN Light" panose="02020300000000000000" charset="-122"/>
                <a:ea typeface="思源宋体 CN Light" panose="020203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宋体 CN Light" panose="02020300000000000000" charset="-122"/>
                <a:ea typeface="思源宋体 CN Light" panose="02020300000000000000" charset="-122"/>
              </a:defRPr>
            </a:lvl1pPr>
          </a:lstStyle>
          <a:p>
            <a:fld id="{23799AFD-742E-4DEA-BD08-5238FE1F36E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宋体 CN Light" panose="02020300000000000000" charset="-122"/>
        <a:ea typeface="思源宋体 CN Light" panose="02020300000000000000" charset="-122"/>
        <a:cs typeface="+mn-cs"/>
      </a:defRPr>
    </a:lvl1pPr>
    <a:lvl2pPr marL="457200" algn="l" defTabSz="914400" rtl="0" eaLnBrk="1" latinLnBrk="0" hangingPunct="1">
      <a:defRPr sz="1200" kern="1200">
        <a:solidFill>
          <a:schemeClr val="tx1"/>
        </a:solidFill>
        <a:latin typeface="思源宋体 CN Light" panose="02020300000000000000" charset="-122"/>
        <a:ea typeface="思源宋体 CN Light" panose="02020300000000000000" charset="-122"/>
        <a:cs typeface="+mn-cs"/>
      </a:defRPr>
    </a:lvl2pPr>
    <a:lvl3pPr marL="914400" algn="l" defTabSz="914400" rtl="0" eaLnBrk="1" latinLnBrk="0" hangingPunct="1">
      <a:defRPr sz="1200" kern="1200">
        <a:solidFill>
          <a:schemeClr val="tx1"/>
        </a:solidFill>
        <a:latin typeface="思源宋体 CN Light" panose="02020300000000000000" charset="-122"/>
        <a:ea typeface="思源宋体 CN Light" panose="02020300000000000000" charset="-122"/>
        <a:cs typeface="+mn-cs"/>
      </a:defRPr>
    </a:lvl3pPr>
    <a:lvl4pPr marL="1371600" algn="l" defTabSz="914400" rtl="0" eaLnBrk="1" latinLnBrk="0" hangingPunct="1">
      <a:defRPr sz="1200" kern="1200">
        <a:solidFill>
          <a:schemeClr val="tx1"/>
        </a:solidFill>
        <a:latin typeface="思源宋体 CN Light" panose="02020300000000000000" charset="-122"/>
        <a:ea typeface="思源宋体 CN Light" panose="02020300000000000000" charset="-122"/>
        <a:cs typeface="+mn-cs"/>
      </a:defRPr>
    </a:lvl4pPr>
    <a:lvl5pPr marL="1828800" algn="l" defTabSz="914400" rtl="0" eaLnBrk="1" latinLnBrk="0" hangingPunct="1">
      <a:defRPr sz="1200" kern="1200">
        <a:solidFill>
          <a:schemeClr val="tx1"/>
        </a:solidFill>
        <a:latin typeface="思源宋体 CN Light" panose="02020300000000000000" charset="-122"/>
        <a:ea typeface="思源宋体 CN Light" panose="02020300000000000000"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3799AFD-742E-4DEA-BD08-5238FE1F36E9}"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3799AFD-742E-4DEA-BD08-5238FE1F36E9}"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3799AFD-742E-4DEA-BD08-5238FE1F36E9}"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3799AFD-742E-4DEA-BD08-5238FE1F36E9}"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3799AFD-742E-4DEA-BD08-5238FE1F36E9}"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3799AFD-742E-4DEA-BD08-5238FE1F36E9}"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3799AFD-742E-4DEA-BD08-5238FE1F36E9}"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3799AFD-742E-4DEA-BD08-5238FE1F36E9}"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3799AFD-742E-4DEA-BD08-5238FE1F36E9}"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3799AFD-742E-4DEA-BD08-5238FE1F36E9}"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3799AFD-742E-4DEA-BD08-5238FE1F36E9}"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3799AFD-742E-4DEA-BD08-5238FE1F36E9}"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3799AFD-742E-4DEA-BD08-5238FE1F36E9}"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3799AFD-742E-4DEA-BD08-5238FE1F36E9}"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3799AFD-742E-4DEA-BD08-5238FE1F36E9}"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3799AFD-742E-4DEA-BD08-5238FE1F36E9}"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3799AFD-742E-4DEA-BD08-5238FE1F36E9}"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3799AFD-742E-4DEA-BD08-5238FE1F36E9}"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3799AFD-742E-4DEA-BD08-5238FE1F36E9}"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3799AFD-742E-4DEA-BD08-5238FE1F36E9}"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3799AFD-742E-4DEA-BD08-5238FE1F36E9}"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3799AFD-742E-4DEA-BD08-5238FE1F36E9}"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23799AFD-742E-4DEA-BD08-5238FE1F36E9}"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image" Target="../media/image8.png"/><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5" Type="http://schemas.openxmlformats.org/officeDocument/2006/relationships/image" Target="../media/image8.png"/><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5" Type="http://schemas.openxmlformats.org/officeDocument/2006/relationships/image" Target="../media/image8.png"/><Relationship Id="rId4"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页">
    <p:spTree>
      <p:nvGrpSpPr>
        <p:cNvPr id="1" name=""/>
        <p:cNvGrpSpPr/>
        <p:nvPr/>
      </p:nvGrpSpPr>
      <p:grpSpPr>
        <a:xfrm>
          <a:off x="0" y="0"/>
          <a:ext cx="0" cy="0"/>
          <a:chOff x="0" y="0"/>
          <a:chExt cx="0" cy="0"/>
        </a:xfrm>
      </p:grpSpPr>
      <p:pic>
        <p:nvPicPr>
          <p:cNvPr id="7" name="图片 6" descr="背景图案&#10;&#10;描述已自动生成"/>
          <p:cNvPicPr>
            <a:picLocks noChangeAspect="1"/>
          </p:cNvPicPr>
          <p:nvPr userDrawn="1"/>
        </p:nvPicPr>
        <p:blipFill>
          <a:blip r:embed="rId2" cstate="print">
            <a:alphaModFix amt="47000"/>
            <a:extLst>
              <a:ext uri="{28A0092B-C50C-407E-A947-70E740481C1C}">
                <a14:useLocalDpi xmlns:a14="http://schemas.microsoft.com/office/drawing/2010/main" val="0"/>
              </a:ext>
            </a:extLst>
          </a:blip>
          <a:srcRect l="6794" t="1393" r="6794" b="139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nvGrpSpPr>
          <p:cNvPr id="25" name="组合 24"/>
          <p:cNvGrpSpPr/>
          <p:nvPr userDrawn="1"/>
        </p:nvGrpSpPr>
        <p:grpSpPr>
          <a:xfrm>
            <a:off x="1276116" y="1254293"/>
            <a:ext cx="9639768" cy="4711793"/>
            <a:chOff x="1281764" y="1254293"/>
            <a:chExt cx="10135536" cy="4711793"/>
          </a:xfrm>
        </p:grpSpPr>
        <p:pic>
          <p:nvPicPr>
            <p:cNvPr id="24" name="图片 23" descr="形状, 矩形&#10;&#10;描述已自动生成"/>
            <p:cNvPicPr/>
            <p:nvPr userDrawn="1"/>
          </p:nvPicPr>
          <p:blipFill>
            <a:blip r:embed="rId3" cstate="print">
              <a:extLst>
                <a:ext uri="{28A0092B-C50C-407E-A947-70E740481C1C}">
                  <a14:useLocalDpi xmlns:a14="http://schemas.microsoft.com/office/drawing/2010/main" val="0"/>
                </a:ext>
              </a:extLst>
            </a:blip>
            <a:stretch>
              <a:fillRect/>
            </a:stretch>
          </p:blipFill>
          <p:spPr>
            <a:xfrm>
              <a:off x="1788828" y="1616672"/>
              <a:ext cx="9628472" cy="4349414"/>
            </a:xfrm>
            <a:prstGeom prst="rect">
              <a:avLst/>
            </a:prstGeom>
          </p:spPr>
        </p:pic>
        <p:pic>
          <p:nvPicPr>
            <p:cNvPr id="21" name="图片 20" descr="形状, 矩形&#10;&#10;描述已自动生成"/>
            <p:cNvPicPr/>
            <p:nvPr userDrawn="1"/>
          </p:nvPicPr>
          <p:blipFill>
            <a:blip r:embed="rId4" cstate="print">
              <a:extLst>
                <a:ext uri="{28A0092B-C50C-407E-A947-70E740481C1C}">
                  <a14:useLocalDpi xmlns:a14="http://schemas.microsoft.com/office/drawing/2010/main" val="0"/>
                </a:ext>
              </a:extLst>
            </a:blip>
            <a:stretch>
              <a:fillRect/>
            </a:stretch>
          </p:blipFill>
          <p:spPr>
            <a:xfrm>
              <a:off x="1281764" y="1254293"/>
              <a:ext cx="9628472" cy="4349414"/>
            </a:xfrm>
            <a:prstGeom prst="rect">
              <a:avLst/>
            </a:prstGeom>
          </p:spPr>
        </p:pic>
      </p:grpSp>
      <p:sp>
        <p:nvSpPr>
          <p:cNvPr id="2" name="标题 1"/>
          <p:cNvSpPr>
            <a:spLocks noGrp="1"/>
          </p:cNvSpPr>
          <p:nvPr>
            <p:ph type="ctrTitle" hasCustomPrompt="1"/>
          </p:nvPr>
        </p:nvSpPr>
        <p:spPr>
          <a:xfrm>
            <a:off x="1039528" y="2167995"/>
            <a:ext cx="9628472" cy="2490985"/>
          </a:xfrm>
        </p:spPr>
        <p:txBody>
          <a:bodyPr anchor="b">
            <a:noAutofit/>
          </a:bodyPr>
          <a:lstStyle>
            <a:lvl1pPr algn="ctr">
              <a:lnSpc>
                <a:spcPct val="100000"/>
              </a:lnSpc>
              <a:defRPr sz="7200">
                <a:ln w="34925">
                  <a:solidFill>
                    <a:schemeClr val="tx1"/>
                  </a:solidFill>
                </a:ln>
                <a:blipFill>
                  <a:blip r:embed="rId5">
                    <a:extLst>
                      <a:ext uri="{96DAC541-7B7A-43D3-8B79-37D633B846F1}">
                        <asvg:svgBlip xmlns:asvg="http://schemas.microsoft.com/office/drawing/2016/SVG/main" r:embed="rId6"/>
                      </a:ext>
                    </a:extLst>
                  </a:blip>
                  <a:stretch>
                    <a:fillRect/>
                  </a:stretch>
                </a:blipFill>
              </a:defRPr>
            </a:lvl1pPr>
          </a:lstStyle>
          <a:p>
            <a:r>
              <a:rPr lang="zh-CN" altLang="en-US" dirty="0"/>
              <a:t>孟菲斯风格</a:t>
            </a:r>
            <a:br>
              <a:rPr lang="en-US" altLang="zh-CN" dirty="0"/>
            </a:br>
            <a:r>
              <a:rPr lang="zh-CN" altLang="en-US" dirty="0"/>
              <a:t>工作计划</a:t>
            </a:r>
            <a:r>
              <a:rPr lang="en-US" altLang="zh-CN" dirty="0"/>
              <a:t>PPT</a:t>
            </a:r>
            <a:r>
              <a:rPr lang="zh-CN" altLang="en-US" dirty="0"/>
              <a:t>模板</a:t>
            </a:r>
            <a:endParaRPr lang="zh-CN" altLang="en-US" dirty="0"/>
          </a:p>
        </p:txBody>
      </p:sp>
      <p:sp>
        <p:nvSpPr>
          <p:cNvPr id="3" name="副标题 2"/>
          <p:cNvSpPr>
            <a:spLocks noGrp="1"/>
          </p:cNvSpPr>
          <p:nvPr>
            <p:ph type="subTitle" idx="1"/>
          </p:nvPr>
        </p:nvSpPr>
        <p:spPr>
          <a:xfrm>
            <a:off x="1281764" y="4671680"/>
            <a:ext cx="9144000" cy="796707"/>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pic>
        <p:nvPicPr>
          <p:cNvPr id="7" name="图片 6" descr="背景图案&#10;&#10;描述已自动生成"/>
          <p:cNvPicPr>
            <a:picLocks noChangeAspect="1"/>
          </p:cNvPicPr>
          <p:nvPr userDrawn="1"/>
        </p:nvPicPr>
        <p:blipFill>
          <a:blip r:embed="rId2" cstate="print">
            <a:alphaModFix amt="47000"/>
            <a:extLst>
              <a:ext uri="{28A0092B-C50C-407E-A947-70E740481C1C}">
                <a14:useLocalDpi xmlns:a14="http://schemas.microsoft.com/office/drawing/2010/main" val="0"/>
              </a:ext>
            </a:extLst>
          </a:blip>
          <a:srcRect l="6794" t="1393" r="6794" b="139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userDrawn="1"/>
        </p:nvSpPr>
        <p:spPr>
          <a:xfrm>
            <a:off x="1223525" y="2533378"/>
            <a:ext cx="9987280" cy="2830278"/>
          </a:xfrm>
          <a:prstGeom prst="roundRect">
            <a:avLst>
              <a:gd name="adj" fmla="val 10232"/>
            </a:avLst>
          </a:prstGeom>
          <a:solidFill>
            <a:schemeClr val="accent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userDrawn="1"/>
        </p:nvSpPr>
        <p:spPr>
          <a:xfrm>
            <a:off x="1005085" y="2248014"/>
            <a:ext cx="9987280" cy="2830278"/>
          </a:xfrm>
          <a:prstGeom prst="roundRect">
            <a:avLst>
              <a:gd name="adj" fmla="val 10232"/>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nvPr>
        </p:nvSpPr>
        <p:spPr>
          <a:xfrm>
            <a:off x="740925" y="2898771"/>
            <a:ext cx="10515600" cy="1325563"/>
          </a:xfrm>
        </p:spPr>
        <p:txBody>
          <a:bodyPr>
            <a:normAutofit/>
          </a:bodyPr>
          <a:lstStyle>
            <a:lvl1pPr algn="ctr">
              <a:defRPr lang="zh-CN" altLang="en-US" sz="8600" kern="1200" dirty="0" smtClean="0">
                <a:ln w="34925">
                  <a:solidFill>
                    <a:schemeClr val="tx1"/>
                  </a:solidFill>
                </a:ln>
                <a:blipFill>
                  <a:blip r:embed="rId3">
                    <a:extLst>
                      <a:ext uri="{96DAC541-7B7A-43D3-8B79-37D633B846F1}">
                        <asvg:svgBlip xmlns:asvg="http://schemas.microsoft.com/office/drawing/2016/SVG/main" r:embed="rId4"/>
                      </a:ext>
                    </a:extLst>
                  </a:blip>
                  <a:stretch>
                    <a:fillRect/>
                  </a:stretch>
                </a:blipFill>
                <a:latin typeface="+mj-lt"/>
                <a:ea typeface="+mj-ea"/>
                <a:cs typeface="+mj-cs"/>
              </a:defRPr>
            </a:lvl1pPr>
          </a:lstStyle>
          <a:p>
            <a:r>
              <a:rPr lang="zh-CN" altLang="en-US" dirty="0"/>
              <a:t>请输入标题</a:t>
            </a:r>
            <a:endParaRPr lang="zh-CN" altLang="en-US" dirty="0"/>
          </a:p>
        </p:txBody>
      </p:sp>
      <p:sp>
        <p:nvSpPr>
          <p:cNvPr id="16" name="文本占位符 15"/>
          <p:cNvSpPr>
            <a:spLocks noGrp="1"/>
          </p:cNvSpPr>
          <p:nvPr>
            <p:ph type="body" sz="quarter" idx="11" hasCustomPrompt="1"/>
          </p:nvPr>
        </p:nvSpPr>
        <p:spPr>
          <a:xfrm>
            <a:off x="2829281" y="4250790"/>
            <a:ext cx="6338888" cy="527050"/>
          </a:xfrm>
        </p:spPr>
        <p:txBody>
          <a:bodyPr/>
          <a:lstStyle>
            <a:lvl1pPr marL="0" indent="0" algn="ctr">
              <a:buNone/>
              <a:defRPr/>
            </a:lvl1pPr>
          </a:lstStyle>
          <a:p>
            <a:pPr lvl="0"/>
            <a:r>
              <a:rPr lang="zh-CN" altLang="en-US" dirty="0"/>
              <a:t>请输入副标题</a:t>
            </a:r>
            <a:endParaRPr lang="zh-CN" altLang="en-US" dirty="0"/>
          </a:p>
        </p:txBody>
      </p:sp>
      <p:pic>
        <p:nvPicPr>
          <p:cNvPr id="9" name="图片 8" descr="画着卡通人物&#10;&#10;中度可信度描述已自动生成"/>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5085" y="1081240"/>
            <a:ext cx="3162300" cy="1445137"/>
          </a:xfrm>
          <a:prstGeom prst="rect">
            <a:avLst/>
          </a:prstGeom>
        </p:spPr>
      </p:pic>
      <p:sp>
        <p:nvSpPr>
          <p:cNvPr id="14" name="文本占位符 13"/>
          <p:cNvSpPr>
            <a:spLocks noGrp="1"/>
          </p:cNvSpPr>
          <p:nvPr>
            <p:ph type="body" sz="quarter" idx="10" hasCustomPrompt="1"/>
          </p:nvPr>
        </p:nvSpPr>
        <p:spPr>
          <a:xfrm>
            <a:off x="1656788" y="1426171"/>
            <a:ext cx="1847464" cy="466790"/>
          </a:xfrm>
        </p:spPr>
        <p:txBody>
          <a:bodyPr>
            <a:noAutofit/>
          </a:bodyPr>
          <a:lstStyle>
            <a:lvl1pPr marL="0" indent="0" algn="ctr">
              <a:buNone/>
              <a:defRPr sz="3600">
                <a:solidFill>
                  <a:schemeClr val="bg1"/>
                </a:solidFill>
              </a:defRPr>
            </a:lvl1pPr>
          </a:lstStyle>
          <a:p>
            <a:pPr lvl="0"/>
            <a:r>
              <a:rPr lang="en-US" altLang="zh-CN" dirty="0"/>
              <a:t>PART 1</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内容页">
    <p:bg>
      <p:bgPr>
        <a:noFill/>
        <a:effectLst/>
      </p:bgPr>
    </p:bg>
    <p:spTree>
      <p:nvGrpSpPr>
        <p:cNvPr id="1" name=""/>
        <p:cNvGrpSpPr/>
        <p:nvPr/>
      </p:nvGrpSpPr>
      <p:grpSpPr>
        <a:xfrm>
          <a:off x="0" y="0"/>
          <a:ext cx="0" cy="0"/>
          <a:chOff x="0" y="0"/>
          <a:chExt cx="0" cy="0"/>
        </a:xfrm>
      </p:grpSpPr>
      <p:pic>
        <p:nvPicPr>
          <p:cNvPr id="3" name="图片 2" descr="背景图案&#10;&#10;描述已自动生成"/>
          <p:cNvPicPr>
            <a:picLocks noChangeAspect="1"/>
          </p:cNvPicPr>
          <p:nvPr userDrawn="1"/>
        </p:nvPicPr>
        <p:blipFill>
          <a:blip r:embed="rId2" cstate="print">
            <a:alphaModFix amt="47000"/>
            <a:extLst>
              <a:ext uri="{28A0092B-C50C-407E-A947-70E740481C1C}">
                <a14:useLocalDpi xmlns:a14="http://schemas.microsoft.com/office/drawing/2010/main" val="0"/>
              </a:ext>
            </a:extLst>
          </a:blip>
          <a:srcRect l="6794" t="1393" r="6794" b="139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nvGrpSpPr>
          <p:cNvPr id="7" name="组合 6"/>
          <p:cNvGrpSpPr/>
          <p:nvPr userDrawn="1"/>
        </p:nvGrpSpPr>
        <p:grpSpPr>
          <a:xfrm>
            <a:off x="465002" y="471722"/>
            <a:ext cx="11261996" cy="5914556"/>
            <a:chOff x="269603" y="321143"/>
            <a:chExt cx="11261996" cy="5914556"/>
          </a:xfrm>
        </p:grpSpPr>
        <p:sp>
          <p:nvSpPr>
            <p:cNvPr id="8" name="矩形: 圆角 7"/>
            <p:cNvSpPr/>
            <p:nvPr/>
          </p:nvSpPr>
          <p:spPr>
            <a:xfrm>
              <a:off x="269604" y="321143"/>
              <a:ext cx="11261995" cy="5207000"/>
            </a:xfrm>
            <a:prstGeom prst="roundRect">
              <a:avLst>
                <a:gd name="adj" fmla="val 3577"/>
              </a:avLst>
            </a:prstGeom>
            <a:solidFill>
              <a:schemeClr val="accent2">
                <a:lumMod val="60000"/>
                <a:lumOff val="4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p:cNvSpPr/>
            <p:nvPr/>
          </p:nvSpPr>
          <p:spPr>
            <a:xfrm>
              <a:off x="269603" y="1130298"/>
              <a:ext cx="11261995" cy="5105401"/>
            </a:xfrm>
            <a:prstGeom prst="roundRect">
              <a:avLst>
                <a:gd name="adj" fmla="val 3577"/>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p:nvPr>
        </p:nvSpPr>
        <p:spPr>
          <a:xfrm>
            <a:off x="1076960" y="493863"/>
            <a:ext cx="10515600" cy="809157"/>
          </a:xfrm>
        </p:spPr>
        <p:txBody>
          <a:bodyPr>
            <a:normAutofit/>
          </a:bodyPr>
          <a:lstStyle>
            <a:lvl1pPr>
              <a:defRPr sz="2800"/>
            </a:lvl1pPr>
          </a:lstStyle>
          <a:p>
            <a:r>
              <a:rPr lang="zh-CN" altLang="en-US" dirty="0"/>
              <a:t>单击此处编辑母版标题样式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pic>
        <p:nvPicPr>
          <p:cNvPr id="7" name="图片 6" descr="背景图案&#10;&#10;描述已自动生成"/>
          <p:cNvPicPr>
            <a:picLocks noChangeAspect="1"/>
          </p:cNvPicPr>
          <p:nvPr userDrawn="1"/>
        </p:nvPicPr>
        <p:blipFill>
          <a:blip r:embed="rId2" cstate="print">
            <a:alphaModFix amt="47000"/>
            <a:extLst>
              <a:ext uri="{28A0092B-C50C-407E-A947-70E740481C1C}">
                <a14:useLocalDpi xmlns:a14="http://schemas.microsoft.com/office/drawing/2010/main" val="0"/>
              </a:ext>
            </a:extLst>
          </a:blip>
          <a:srcRect l="6794" t="1393" r="6794" b="139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尾页">
    <p:bg>
      <p:bgPr>
        <a:solidFill>
          <a:schemeClr val="bg1"/>
        </a:solidFill>
        <a:effectLst/>
      </p:bgPr>
    </p:bg>
    <p:spTree>
      <p:nvGrpSpPr>
        <p:cNvPr id="1" name=""/>
        <p:cNvGrpSpPr/>
        <p:nvPr/>
      </p:nvGrpSpPr>
      <p:grpSpPr>
        <a:xfrm>
          <a:off x="0" y="0"/>
          <a:ext cx="0" cy="0"/>
          <a:chOff x="0" y="0"/>
          <a:chExt cx="0" cy="0"/>
        </a:xfrm>
      </p:grpSpPr>
      <p:pic>
        <p:nvPicPr>
          <p:cNvPr id="2" name="图片 1" descr="背景图案&#10;&#10;描述已自动生成"/>
          <p:cNvPicPr>
            <a:picLocks noChangeAspect="1"/>
          </p:cNvPicPr>
          <p:nvPr userDrawn="1"/>
        </p:nvPicPr>
        <p:blipFill>
          <a:blip r:embed="rId2" cstate="print">
            <a:alphaModFix amt="47000"/>
            <a:extLst>
              <a:ext uri="{28A0092B-C50C-407E-A947-70E740481C1C}">
                <a14:useLocalDpi xmlns:a14="http://schemas.microsoft.com/office/drawing/2010/main" val="0"/>
              </a:ext>
            </a:extLst>
          </a:blip>
          <a:srcRect l="6794" t="1393" r="6794" b="139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nvGrpSpPr>
          <p:cNvPr id="7" name="组合 6"/>
          <p:cNvGrpSpPr/>
          <p:nvPr userDrawn="1"/>
        </p:nvGrpSpPr>
        <p:grpSpPr>
          <a:xfrm>
            <a:off x="1276116" y="1254293"/>
            <a:ext cx="9639768" cy="4711793"/>
            <a:chOff x="1281764" y="1254293"/>
            <a:chExt cx="10135536" cy="4711793"/>
          </a:xfrm>
        </p:grpSpPr>
        <p:pic>
          <p:nvPicPr>
            <p:cNvPr id="8" name="图片 7" descr="形状, 矩形&#10;&#10;描述已自动生成"/>
            <p:cNvPicPr/>
            <p:nvPr userDrawn="1"/>
          </p:nvPicPr>
          <p:blipFill>
            <a:blip r:embed="rId3" cstate="print">
              <a:extLst>
                <a:ext uri="{28A0092B-C50C-407E-A947-70E740481C1C}">
                  <a14:useLocalDpi xmlns:a14="http://schemas.microsoft.com/office/drawing/2010/main" val="0"/>
                </a:ext>
              </a:extLst>
            </a:blip>
            <a:stretch>
              <a:fillRect/>
            </a:stretch>
          </p:blipFill>
          <p:spPr>
            <a:xfrm>
              <a:off x="1788828" y="1616672"/>
              <a:ext cx="9628472" cy="4349414"/>
            </a:xfrm>
            <a:prstGeom prst="rect">
              <a:avLst/>
            </a:prstGeom>
          </p:spPr>
        </p:pic>
        <p:pic>
          <p:nvPicPr>
            <p:cNvPr id="9" name="图片 8" descr="形状, 矩形&#10;&#10;描述已自动生成"/>
            <p:cNvPicPr/>
            <p:nvPr userDrawn="1"/>
          </p:nvPicPr>
          <p:blipFill>
            <a:blip r:embed="rId4" cstate="print">
              <a:extLst>
                <a:ext uri="{28A0092B-C50C-407E-A947-70E740481C1C}">
                  <a14:useLocalDpi xmlns:a14="http://schemas.microsoft.com/office/drawing/2010/main" val="0"/>
                </a:ext>
              </a:extLst>
            </a:blip>
            <a:stretch>
              <a:fillRect/>
            </a:stretch>
          </p:blipFill>
          <p:spPr>
            <a:xfrm>
              <a:off x="1281764" y="1254293"/>
              <a:ext cx="9628472" cy="4349414"/>
            </a:xfrm>
            <a:prstGeom prst="rect">
              <a:avLst/>
            </a:prstGeom>
          </p:spPr>
        </p:pic>
      </p:grpSp>
      <p:sp>
        <p:nvSpPr>
          <p:cNvPr id="10" name="标题 1"/>
          <p:cNvSpPr>
            <a:spLocks noGrp="1"/>
          </p:cNvSpPr>
          <p:nvPr>
            <p:ph type="ctrTitle" hasCustomPrompt="1"/>
          </p:nvPr>
        </p:nvSpPr>
        <p:spPr>
          <a:xfrm>
            <a:off x="1040633" y="2545886"/>
            <a:ext cx="9628472" cy="2490985"/>
          </a:xfrm>
          <a:ln>
            <a:noFill/>
          </a:ln>
        </p:spPr>
        <p:txBody>
          <a:bodyPr anchor="ctr">
            <a:noAutofit/>
          </a:bodyPr>
          <a:lstStyle>
            <a:lvl1pPr algn="ctr">
              <a:lnSpc>
                <a:spcPct val="100000"/>
              </a:lnSpc>
              <a:defRPr sz="13800">
                <a:ln w="34925">
                  <a:solidFill>
                    <a:schemeClr val="tx1">
                      <a:lumMod val="75000"/>
                      <a:lumOff val="25000"/>
                    </a:schemeClr>
                  </a:solidFill>
                </a:ln>
                <a:blipFill>
                  <a:blip r:embed="rId5">
                    <a:extLst>
                      <a:ext uri="{96DAC541-7B7A-43D3-8B79-37D633B846F1}">
                        <asvg:svgBlip xmlns:asvg="http://schemas.microsoft.com/office/drawing/2016/SVG/main" r:embed="rId6"/>
                      </a:ext>
                    </a:extLst>
                  </a:blip>
                  <a:stretch>
                    <a:fillRect/>
                  </a:stretch>
                </a:blipFill>
              </a:defRPr>
            </a:lvl1pPr>
          </a:lstStyle>
          <a:p>
            <a:r>
              <a:rPr lang="en-US" altLang="zh-CN" dirty="0"/>
              <a:t>THANKS!</a:t>
            </a:r>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页">
    <p:spTree>
      <p:nvGrpSpPr>
        <p:cNvPr id="1" name=""/>
        <p:cNvGrpSpPr/>
        <p:nvPr/>
      </p:nvGrpSpPr>
      <p:grpSpPr>
        <a:xfrm>
          <a:off x="0" y="0"/>
          <a:ext cx="0" cy="0"/>
          <a:chOff x="0" y="0"/>
          <a:chExt cx="0" cy="0"/>
        </a:xfrm>
      </p:grpSpPr>
      <p:pic>
        <p:nvPicPr>
          <p:cNvPr id="7" name="图片 6" descr="背景图案&#10;&#10;描述已自动生成"/>
          <p:cNvPicPr>
            <a:picLocks noChangeAspect="1"/>
          </p:cNvPicPr>
          <p:nvPr userDrawn="1"/>
        </p:nvPicPr>
        <p:blipFill>
          <a:blip r:embed="rId2" cstate="print">
            <a:alphaModFix amt="47000"/>
            <a:extLst>
              <a:ext uri="{28A0092B-C50C-407E-A947-70E740481C1C}">
                <a14:useLocalDpi xmlns:a14="http://schemas.microsoft.com/office/drawing/2010/main" val="0"/>
              </a:ext>
            </a:extLst>
          </a:blip>
          <a:srcRect l="6794" t="1393" r="6794" b="139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nvGrpSpPr>
          <p:cNvPr id="25" name="组合 24"/>
          <p:cNvGrpSpPr/>
          <p:nvPr userDrawn="1"/>
        </p:nvGrpSpPr>
        <p:grpSpPr>
          <a:xfrm>
            <a:off x="1276116" y="1254293"/>
            <a:ext cx="9639768" cy="4711793"/>
            <a:chOff x="1281764" y="1254293"/>
            <a:chExt cx="10135536" cy="4711793"/>
          </a:xfrm>
        </p:grpSpPr>
        <p:pic>
          <p:nvPicPr>
            <p:cNvPr id="24" name="图片 23" descr="形状, 矩形&#10;&#10;描述已自动生成"/>
            <p:cNvPicPr/>
            <p:nvPr userDrawn="1"/>
          </p:nvPicPr>
          <p:blipFill>
            <a:blip r:embed="rId3" cstate="print">
              <a:extLst>
                <a:ext uri="{28A0092B-C50C-407E-A947-70E740481C1C}">
                  <a14:useLocalDpi xmlns:a14="http://schemas.microsoft.com/office/drawing/2010/main" val="0"/>
                </a:ext>
              </a:extLst>
            </a:blip>
            <a:stretch>
              <a:fillRect/>
            </a:stretch>
          </p:blipFill>
          <p:spPr>
            <a:xfrm>
              <a:off x="1788828" y="1616672"/>
              <a:ext cx="9628472" cy="4349414"/>
            </a:xfrm>
            <a:prstGeom prst="rect">
              <a:avLst/>
            </a:prstGeom>
          </p:spPr>
        </p:pic>
        <p:pic>
          <p:nvPicPr>
            <p:cNvPr id="21" name="图片 20" descr="形状, 矩形&#10;&#10;描述已自动生成"/>
            <p:cNvPicPr/>
            <p:nvPr userDrawn="1"/>
          </p:nvPicPr>
          <p:blipFill>
            <a:blip r:embed="rId4" cstate="print">
              <a:extLst>
                <a:ext uri="{28A0092B-C50C-407E-A947-70E740481C1C}">
                  <a14:useLocalDpi xmlns:a14="http://schemas.microsoft.com/office/drawing/2010/main" val="0"/>
                </a:ext>
              </a:extLst>
            </a:blip>
            <a:stretch>
              <a:fillRect/>
            </a:stretch>
          </p:blipFill>
          <p:spPr>
            <a:xfrm>
              <a:off x="1281764" y="1254293"/>
              <a:ext cx="9628472" cy="4349414"/>
            </a:xfrm>
            <a:prstGeom prst="rect">
              <a:avLst/>
            </a:prstGeom>
          </p:spPr>
        </p:pic>
      </p:grpSp>
      <p:sp>
        <p:nvSpPr>
          <p:cNvPr id="2" name="标题 1"/>
          <p:cNvSpPr>
            <a:spLocks noGrp="1"/>
          </p:cNvSpPr>
          <p:nvPr>
            <p:ph type="ctrTitle" hasCustomPrompt="1"/>
          </p:nvPr>
        </p:nvSpPr>
        <p:spPr>
          <a:xfrm>
            <a:off x="1039528" y="2167995"/>
            <a:ext cx="9628472" cy="2490985"/>
          </a:xfrm>
        </p:spPr>
        <p:txBody>
          <a:bodyPr anchor="b">
            <a:noAutofit/>
          </a:bodyPr>
          <a:lstStyle>
            <a:lvl1pPr algn="ctr">
              <a:lnSpc>
                <a:spcPct val="100000"/>
              </a:lnSpc>
              <a:defRPr sz="7200">
                <a:ln w="34925">
                  <a:solidFill>
                    <a:schemeClr val="tx1"/>
                  </a:solidFill>
                </a:ln>
                <a:blipFill>
                  <a:blip r:embed="rId5">
                    <a:extLst>
                      <a:ext uri="{96DAC541-7B7A-43D3-8B79-37D633B846F1}">
                        <asvg:svgBlip xmlns:asvg="http://schemas.microsoft.com/office/drawing/2016/SVG/main" r:embed="rId6"/>
                      </a:ext>
                    </a:extLst>
                  </a:blip>
                  <a:stretch>
                    <a:fillRect/>
                  </a:stretch>
                </a:blipFill>
              </a:defRPr>
            </a:lvl1pPr>
          </a:lstStyle>
          <a:p>
            <a:r>
              <a:rPr lang="zh-CN" altLang="en-US" dirty="0"/>
              <a:t>孟菲斯风格</a:t>
            </a:r>
            <a:br>
              <a:rPr lang="en-US" altLang="zh-CN" dirty="0"/>
            </a:br>
            <a:r>
              <a:rPr lang="zh-CN" altLang="en-US" dirty="0"/>
              <a:t>工作计划</a:t>
            </a:r>
            <a:r>
              <a:rPr lang="en-US" altLang="zh-CN" dirty="0"/>
              <a:t>PPT</a:t>
            </a:r>
            <a:r>
              <a:rPr lang="zh-CN" altLang="en-US" dirty="0"/>
              <a:t>模板</a:t>
            </a:r>
            <a:endParaRPr lang="zh-CN" altLang="en-US" dirty="0"/>
          </a:p>
        </p:txBody>
      </p:sp>
      <p:sp>
        <p:nvSpPr>
          <p:cNvPr id="3" name="副标题 2"/>
          <p:cNvSpPr>
            <a:spLocks noGrp="1"/>
          </p:cNvSpPr>
          <p:nvPr>
            <p:ph type="subTitle" idx="1"/>
          </p:nvPr>
        </p:nvSpPr>
        <p:spPr>
          <a:xfrm>
            <a:off x="1281764" y="4671680"/>
            <a:ext cx="9144000" cy="796707"/>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目录页">
    <p:bg>
      <p:bgPr>
        <a:noFill/>
        <a:effectLst/>
      </p:bgPr>
    </p:bg>
    <p:spTree>
      <p:nvGrpSpPr>
        <p:cNvPr id="1" name=""/>
        <p:cNvGrpSpPr/>
        <p:nvPr/>
      </p:nvGrpSpPr>
      <p:grpSpPr>
        <a:xfrm>
          <a:off x="0" y="0"/>
          <a:ext cx="0" cy="0"/>
          <a:chOff x="0" y="0"/>
          <a:chExt cx="0" cy="0"/>
        </a:xfrm>
      </p:grpSpPr>
      <p:pic>
        <p:nvPicPr>
          <p:cNvPr id="7" name="图片 6" descr="背景图案&#10;&#10;描述已自动生成"/>
          <p:cNvPicPr>
            <a:picLocks noChangeAspect="1"/>
          </p:cNvPicPr>
          <p:nvPr userDrawn="1"/>
        </p:nvPicPr>
        <p:blipFill>
          <a:blip r:embed="rId2" cstate="print">
            <a:alphaModFix amt="47000"/>
            <a:extLst>
              <a:ext uri="{28A0092B-C50C-407E-A947-70E740481C1C}">
                <a14:useLocalDpi xmlns:a14="http://schemas.microsoft.com/office/drawing/2010/main" val="0"/>
              </a:ext>
            </a:extLst>
          </a:blip>
          <a:srcRect l="6794" t="1393" r="6794" b="139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12" name="图片 11" descr="形状, 矩形&#10;&#10;描述已自动生成"/>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68303" y="1587500"/>
            <a:ext cx="9331594" cy="4483100"/>
          </a:xfrm>
          <a:prstGeom prst="rect">
            <a:avLst/>
          </a:prstGeom>
        </p:spPr>
      </p:pic>
      <p:pic>
        <p:nvPicPr>
          <p:cNvPr id="13" name="图片 12" descr="画着卡通人物&#10;&#10;中度可信度描述已自动生成"/>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8500" y="848518"/>
            <a:ext cx="3721100" cy="1700503"/>
          </a:xfrm>
          <a:prstGeom prst="rect">
            <a:avLst/>
          </a:prstGeom>
        </p:spPr>
      </p:pic>
      <p:sp>
        <p:nvSpPr>
          <p:cNvPr id="2" name="标题 1"/>
          <p:cNvSpPr>
            <a:spLocks noGrp="1"/>
          </p:cNvSpPr>
          <p:nvPr>
            <p:ph type="title" hasCustomPrompt="1"/>
          </p:nvPr>
        </p:nvSpPr>
        <p:spPr>
          <a:xfrm>
            <a:off x="756444" y="924718"/>
            <a:ext cx="3376612" cy="1325563"/>
          </a:xfrm>
          <a:ln w="6350">
            <a:noFill/>
          </a:ln>
        </p:spPr>
        <p:txBody>
          <a:bodyPr>
            <a:normAutofit/>
          </a:bodyPr>
          <a:lstStyle>
            <a:lvl1pPr algn="ctr">
              <a:defRPr sz="4800">
                <a:ln w="31750">
                  <a:solidFill>
                    <a:schemeClr val="tx1">
                      <a:lumMod val="85000"/>
                      <a:lumOff val="15000"/>
                    </a:schemeClr>
                  </a:solidFill>
                </a:ln>
                <a:solidFill>
                  <a:schemeClr val="bg1"/>
                </a:solidFill>
              </a:defRPr>
            </a:lvl1pPr>
          </a:lstStyle>
          <a:p>
            <a:r>
              <a:rPr lang="zh-CN" altLang="en-US" dirty="0"/>
              <a:t>目录</a:t>
            </a:r>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pic>
        <p:nvPicPr>
          <p:cNvPr id="7" name="图片 6" descr="背景图案&#10;&#10;描述已自动生成"/>
          <p:cNvPicPr>
            <a:picLocks noChangeAspect="1"/>
          </p:cNvPicPr>
          <p:nvPr userDrawn="1"/>
        </p:nvPicPr>
        <p:blipFill>
          <a:blip r:embed="rId2" cstate="print">
            <a:alphaModFix amt="47000"/>
            <a:extLst>
              <a:ext uri="{28A0092B-C50C-407E-A947-70E740481C1C}">
                <a14:useLocalDpi xmlns:a14="http://schemas.microsoft.com/office/drawing/2010/main" val="0"/>
              </a:ext>
            </a:extLst>
          </a:blip>
          <a:srcRect l="6794" t="1393" r="6794" b="139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userDrawn="1"/>
        </p:nvSpPr>
        <p:spPr>
          <a:xfrm>
            <a:off x="1223525" y="2533378"/>
            <a:ext cx="9987280" cy="2830278"/>
          </a:xfrm>
          <a:prstGeom prst="roundRect">
            <a:avLst>
              <a:gd name="adj" fmla="val 10232"/>
            </a:avLst>
          </a:prstGeom>
          <a:solidFill>
            <a:schemeClr val="accent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userDrawn="1"/>
        </p:nvSpPr>
        <p:spPr>
          <a:xfrm>
            <a:off x="1005085" y="2248014"/>
            <a:ext cx="9987280" cy="2830278"/>
          </a:xfrm>
          <a:prstGeom prst="roundRect">
            <a:avLst>
              <a:gd name="adj" fmla="val 10232"/>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nvPr>
        </p:nvSpPr>
        <p:spPr>
          <a:xfrm>
            <a:off x="740925" y="2898771"/>
            <a:ext cx="10515600" cy="1325563"/>
          </a:xfrm>
        </p:spPr>
        <p:txBody>
          <a:bodyPr>
            <a:normAutofit/>
          </a:bodyPr>
          <a:lstStyle>
            <a:lvl1pPr algn="ctr">
              <a:defRPr lang="zh-CN" altLang="en-US" sz="8600" kern="1200" dirty="0" smtClean="0">
                <a:ln w="34925">
                  <a:solidFill>
                    <a:schemeClr val="tx1"/>
                  </a:solidFill>
                </a:ln>
                <a:blipFill>
                  <a:blip r:embed="rId3">
                    <a:extLst>
                      <a:ext uri="{96DAC541-7B7A-43D3-8B79-37D633B846F1}">
                        <asvg:svgBlip xmlns:asvg="http://schemas.microsoft.com/office/drawing/2016/SVG/main" r:embed="rId4"/>
                      </a:ext>
                    </a:extLst>
                  </a:blip>
                  <a:stretch>
                    <a:fillRect/>
                  </a:stretch>
                </a:blipFill>
                <a:latin typeface="+mj-lt"/>
                <a:ea typeface="+mj-ea"/>
                <a:cs typeface="+mj-cs"/>
              </a:defRPr>
            </a:lvl1pPr>
          </a:lstStyle>
          <a:p>
            <a:r>
              <a:rPr lang="zh-CN" altLang="en-US" dirty="0"/>
              <a:t>请输入标题</a:t>
            </a:r>
            <a:endParaRPr lang="zh-CN" altLang="en-US" dirty="0"/>
          </a:p>
        </p:txBody>
      </p:sp>
      <p:sp>
        <p:nvSpPr>
          <p:cNvPr id="16" name="文本占位符 15"/>
          <p:cNvSpPr>
            <a:spLocks noGrp="1"/>
          </p:cNvSpPr>
          <p:nvPr>
            <p:ph type="body" sz="quarter" idx="11" hasCustomPrompt="1"/>
          </p:nvPr>
        </p:nvSpPr>
        <p:spPr>
          <a:xfrm>
            <a:off x="2829281" y="4250790"/>
            <a:ext cx="6338888" cy="527050"/>
          </a:xfrm>
        </p:spPr>
        <p:txBody>
          <a:bodyPr/>
          <a:lstStyle>
            <a:lvl1pPr marL="0" indent="0" algn="ctr">
              <a:buNone/>
              <a:defRPr/>
            </a:lvl1pPr>
          </a:lstStyle>
          <a:p>
            <a:pPr lvl="0"/>
            <a:r>
              <a:rPr lang="zh-CN" altLang="en-US" dirty="0"/>
              <a:t>请输入副标题</a:t>
            </a:r>
            <a:endParaRPr lang="zh-CN" altLang="en-US" dirty="0"/>
          </a:p>
        </p:txBody>
      </p:sp>
      <p:pic>
        <p:nvPicPr>
          <p:cNvPr id="9" name="图片 8" descr="画着卡通人物&#10;&#10;中度可信度描述已自动生成"/>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5085" y="1081240"/>
            <a:ext cx="3162300" cy="1445137"/>
          </a:xfrm>
          <a:prstGeom prst="rect">
            <a:avLst/>
          </a:prstGeom>
        </p:spPr>
      </p:pic>
      <p:sp>
        <p:nvSpPr>
          <p:cNvPr id="14" name="文本占位符 13"/>
          <p:cNvSpPr>
            <a:spLocks noGrp="1"/>
          </p:cNvSpPr>
          <p:nvPr>
            <p:ph type="body" sz="quarter" idx="10" hasCustomPrompt="1"/>
          </p:nvPr>
        </p:nvSpPr>
        <p:spPr>
          <a:xfrm>
            <a:off x="1656788" y="1426171"/>
            <a:ext cx="1847464" cy="466790"/>
          </a:xfrm>
        </p:spPr>
        <p:txBody>
          <a:bodyPr>
            <a:noAutofit/>
          </a:bodyPr>
          <a:lstStyle>
            <a:lvl1pPr marL="0" indent="0" algn="ctr">
              <a:buNone/>
              <a:defRPr sz="3600">
                <a:solidFill>
                  <a:schemeClr val="bg1"/>
                </a:solidFill>
              </a:defRPr>
            </a:lvl1pPr>
          </a:lstStyle>
          <a:p>
            <a:pPr lvl="0"/>
            <a:r>
              <a:rPr lang="en-US" altLang="zh-CN" dirty="0"/>
              <a:t>PART 1</a:t>
            </a:r>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内容页">
    <p:bg>
      <p:bgPr>
        <a:noFill/>
        <a:effectLst/>
      </p:bgPr>
    </p:bg>
    <p:spTree>
      <p:nvGrpSpPr>
        <p:cNvPr id="1" name=""/>
        <p:cNvGrpSpPr/>
        <p:nvPr/>
      </p:nvGrpSpPr>
      <p:grpSpPr>
        <a:xfrm>
          <a:off x="0" y="0"/>
          <a:ext cx="0" cy="0"/>
          <a:chOff x="0" y="0"/>
          <a:chExt cx="0" cy="0"/>
        </a:xfrm>
      </p:grpSpPr>
      <p:pic>
        <p:nvPicPr>
          <p:cNvPr id="3" name="图片 2" descr="背景图案&#10;&#10;描述已自动生成"/>
          <p:cNvPicPr>
            <a:picLocks noChangeAspect="1"/>
          </p:cNvPicPr>
          <p:nvPr userDrawn="1"/>
        </p:nvPicPr>
        <p:blipFill>
          <a:blip r:embed="rId2" cstate="print">
            <a:alphaModFix amt="47000"/>
            <a:extLst>
              <a:ext uri="{28A0092B-C50C-407E-A947-70E740481C1C}">
                <a14:useLocalDpi xmlns:a14="http://schemas.microsoft.com/office/drawing/2010/main" val="0"/>
              </a:ext>
            </a:extLst>
          </a:blip>
          <a:srcRect l="6794" t="1393" r="6794" b="139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nvGrpSpPr>
          <p:cNvPr id="7" name="组合 6"/>
          <p:cNvGrpSpPr/>
          <p:nvPr userDrawn="1"/>
        </p:nvGrpSpPr>
        <p:grpSpPr>
          <a:xfrm>
            <a:off x="465002" y="471722"/>
            <a:ext cx="11261996" cy="5914556"/>
            <a:chOff x="269603" y="321143"/>
            <a:chExt cx="11261996" cy="5914556"/>
          </a:xfrm>
        </p:grpSpPr>
        <p:sp>
          <p:nvSpPr>
            <p:cNvPr id="8" name="矩形: 圆角 7"/>
            <p:cNvSpPr/>
            <p:nvPr/>
          </p:nvSpPr>
          <p:spPr>
            <a:xfrm>
              <a:off x="269604" y="321143"/>
              <a:ext cx="11261995" cy="5207000"/>
            </a:xfrm>
            <a:prstGeom prst="roundRect">
              <a:avLst>
                <a:gd name="adj" fmla="val 3577"/>
              </a:avLst>
            </a:prstGeom>
            <a:solidFill>
              <a:schemeClr val="accent2">
                <a:lumMod val="60000"/>
                <a:lumOff val="4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p:cNvSpPr/>
            <p:nvPr/>
          </p:nvSpPr>
          <p:spPr>
            <a:xfrm>
              <a:off x="269603" y="1130298"/>
              <a:ext cx="11261995" cy="5105401"/>
            </a:xfrm>
            <a:prstGeom prst="roundRect">
              <a:avLst>
                <a:gd name="adj" fmla="val 3577"/>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p:nvPr>
        </p:nvSpPr>
        <p:spPr>
          <a:xfrm>
            <a:off x="1076960" y="493863"/>
            <a:ext cx="10515600" cy="809157"/>
          </a:xfrm>
        </p:spPr>
        <p:txBody>
          <a:bodyPr>
            <a:normAutofit/>
          </a:bodyPr>
          <a:lstStyle>
            <a:lvl1pPr>
              <a:defRPr sz="2800"/>
            </a:lvl1pPr>
          </a:lstStyle>
          <a:p>
            <a:r>
              <a:rPr lang="zh-CN" altLang="en-US" dirty="0"/>
              <a:t>单击此处编辑母版标题样式</a:t>
            </a:r>
            <a:endParaRPr lang="zh-CN" alt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pic>
        <p:nvPicPr>
          <p:cNvPr id="7" name="图片 6" descr="背景图案&#10;&#10;描述已自动生成"/>
          <p:cNvPicPr>
            <a:picLocks noChangeAspect="1"/>
          </p:cNvPicPr>
          <p:nvPr userDrawn="1"/>
        </p:nvPicPr>
        <p:blipFill>
          <a:blip r:embed="rId2" cstate="print">
            <a:alphaModFix amt="47000"/>
            <a:extLst>
              <a:ext uri="{28A0092B-C50C-407E-A947-70E740481C1C}">
                <a14:useLocalDpi xmlns:a14="http://schemas.microsoft.com/office/drawing/2010/main" val="0"/>
              </a:ext>
            </a:extLst>
          </a:blip>
          <a:srcRect l="6794" t="1393" r="6794" b="139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目录页">
    <p:bg>
      <p:bgPr>
        <a:noFill/>
        <a:effectLst/>
      </p:bgPr>
    </p:bg>
    <p:spTree>
      <p:nvGrpSpPr>
        <p:cNvPr id="1" name=""/>
        <p:cNvGrpSpPr/>
        <p:nvPr/>
      </p:nvGrpSpPr>
      <p:grpSpPr>
        <a:xfrm>
          <a:off x="0" y="0"/>
          <a:ext cx="0" cy="0"/>
          <a:chOff x="0" y="0"/>
          <a:chExt cx="0" cy="0"/>
        </a:xfrm>
      </p:grpSpPr>
      <p:pic>
        <p:nvPicPr>
          <p:cNvPr id="7" name="图片 6" descr="背景图案&#10;&#10;描述已自动生成"/>
          <p:cNvPicPr>
            <a:picLocks noChangeAspect="1"/>
          </p:cNvPicPr>
          <p:nvPr userDrawn="1"/>
        </p:nvPicPr>
        <p:blipFill>
          <a:blip r:embed="rId2" cstate="print">
            <a:alphaModFix amt="47000"/>
            <a:extLst>
              <a:ext uri="{28A0092B-C50C-407E-A947-70E740481C1C}">
                <a14:useLocalDpi xmlns:a14="http://schemas.microsoft.com/office/drawing/2010/main" val="0"/>
              </a:ext>
            </a:extLst>
          </a:blip>
          <a:srcRect l="6794" t="1393" r="6794" b="139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12" name="图片 11" descr="形状, 矩形&#10;&#10;描述已自动生成"/>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68303" y="1587500"/>
            <a:ext cx="9331594" cy="4483100"/>
          </a:xfrm>
          <a:prstGeom prst="rect">
            <a:avLst/>
          </a:prstGeom>
        </p:spPr>
      </p:pic>
      <p:pic>
        <p:nvPicPr>
          <p:cNvPr id="13" name="图片 12" descr="画着卡通人物&#10;&#10;中度可信度描述已自动生成"/>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8500" y="848518"/>
            <a:ext cx="3721100" cy="1700503"/>
          </a:xfrm>
          <a:prstGeom prst="rect">
            <a:avLst/>
          </a:prstGeom>
        </p:spPr>
      </p:pic>
      <p:sp>
        <p:nvSpPr>
          <p:cNvPr id="2" name="标题 1"/>
          <p:cNvSpPr>
            <a:spLocks noGrp="1"/>
          </p:cNvSpPr>
          <p:nvPr>
            <p:ph type="title" hasCustomPrompt="1"/>
          </p:nvPr>
        </p:nvSpPr>
        <p:spPr>
          <a:xfrm>
            <a:off x="756444" y="924718"/>
            <a:ext cx="3376612" cy="1325563"/>
          </a:xfrm>
          <a:ln w="6350">
            <a:noFill/>
          </a:ln>
        </p:spPr>
        <p:txBody>
          <a:bodyPr>
            <a:normAutofit/>
          </a:bodyPr>
          <a:lstStyle>
            <a:lvl1pPr algn="ctr">
              <a:defRPr sz="4800">
                <a:ln w="31750">
                  <a:solidFill>
                    <a:schemeClr val="tx1">
                      <a:lumMod val="85000"/>
                      <a:lumOff val="15000"/>
                    </a:schemeClr>
                  </a:solidFill>
                </a:ln>
                <a:solidFill>
                  <a:schemeClr val="bg1"/>
                </a:solidFill>
              </a:defRPr>
            </a:lvl1pPr>
          </a:lstStyle>
          <a:p>
            <a:r>
              <a:rPr lang="zh-CN" altLang="en-US" dirty="0"/>
              <a:t>目录</a:t>
            </a:r>
            <a:endParaRPr lang="zh-CN" alt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尾页">
    <p:bg>
      <p:bgPr>
        <a:solidFill>
          <a:schemeClr val="bg1"/>
        </a:solidFill>
        <a:effectLst/>
      </p:bgPr>
    </p:bg>
    <p:spTree>
      <p:nvGrpSpPr>
        <p:cNvPr id="1" name=""/>
        <p:cNvGrpSpPr/>
        <p:nvPr/>
      </p:nvGrpSpPr>
      <p:grpSpPr>
        <a:xfrm>
          <a:off x="0" y="0"/>
          <a:ext cx="0" cy="0"/>
          <a:chOff x="0" y="0"/>
          <a:chExt cx="0" cy="0"/>
        </a:xfrm>
      </p:grpSpPr>
      <p:pic>
        <p:nvPicPr>
          <p:cNvPr id="2" name="图片 1" descr="背景图案&#10;&#10;描述已自动生成"/>
          <p:cNvPicPr>
            <a:picLocks noChangeAspect="1"/>
          </p:cNvPicPr>
          <p:nvPr userDrawn="1"/>
        </p:nvPicPr>
        <p:blipFill>
          <a:blip r:embed="rId2" cstate="print">
            <a:alphaModFix amt="47000"/>
            <a:extLst>
              <a:ext uri="{28A0092B-C50C-407E-A947-70E740481C1C}">
                <a14:useLocalDpi xmlns:a14="http://schemas.microsoft.com/office/drawing/2010/main" val="0"/>
              </a:ext>
            </a:extLst>
          </a:blip>
          <a:srcRect l="6794" t="1393" r="6794" b="139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nvGrpSpPr>
          <p:cNvPr id="7" name="组合 6"/>
          <p:cNvGrpSpPr/>
          <p:nvPr userDrawn="1"/>
        </p:nvGrpSpPr>
        <p:grpSpPr>
          <a:xfrm>
            <a:off x="1276116" y="1254293"/>
            <a:ext cx="9639768" cy="4711793"/>
            <a:chOff x="1281764" y="1254293"/>
            <a:chExt cx="10135536" cy="4711793"/>
          </a:xfrm>
        </p:grpSpPr>
        <p:pic>
          <p:nvPicPr>
            <p:cNvPr id="8" name="图片 7" descr="形状, 矩形&#10;&#10;描述已自动生成"/>
            <p:cNvPicPr/>
            <p:nvPr userDrawn="1"/>
          </p:nvPicPr>
          <p:blipFill>
            <a:blip r:embed="rId3" cstate="print">
              <a:extLst>
                <a:ext uri="{28A0092B-C50C-407E-A947-70E740481C1C}">
                  <a14:useLocalDpi xmlns:a14="http://schemas.microsoft.com/office/drawing/2010/main" val="0"/>
                </a:ext>
              </a:extLst>
            </a:blip>
            <a:stretch>
              <a:fillRect/>
            </a:stretch>
          </p:blipFill>
          <p:spPr>
            <a:xfrm>
              <a:off x="1788828" y="1616672"/>
              <a:ext cx="9628472" cy="4349414"/>
            </a:xfrm>
            <a:prstGeom prst="rect">
              <a:avLst/>
            </a:prstGeom>
          </p:spPr>
        </p:pic>
        <p:pic>
          <p:nvPicPr>
            <p:cNvPr id="9" name="图片 8" descr="形状, 矩形&#10;&#10;描述已自动生成"/>
            <p:cNvPicPr/>
            <p:nvPr userDrawn="1"/>
          </p:nvPicPr>
          <p:blipFill>
            <a:blip r:embed="rId4" cstate="print">
              <a:extLst>
                <a:ext uri="{28A0092B-C50C-407E-A947-70E740481C1C}">
                  <a14:useLocalDpi xmlns:a14="http://schemas.microsoft.com/office/drawing/2010/main" val="0"/>
                </a:ext>
              </a:extLst>
            </a:blip>
            <a:stretch>
              <a:fillRect/>
            </a:stretch>
          </p:blipFill>
          <p:spPr>
            <a:xfrm>
              <a:off x="1281764" y="1254293"/>
              <a:ext cx="9628472" cy="4349414"/>
            </a:xfrm>
            <a:prstGeom prst="rect">
              <a:avLst/>
            </a:prstGeom>
          </p:spPr>
        </p:pic>
      </p:grpSp>
      <p:sp>
        <p:nvSpPr>
          <p:cNvPr id="10" name="标题 1"/>
          <p:cNvSpPr>
            <a:spLocks noGrp="1"/>
          </p:cNvSpPr>
          <p:nvPr>
            <p:ph type="ctrTitle" hasCustomPrompt="1"/>
          </p:nvPr>
        </p:nvSpPr>
        <p:spPr>
          <a:xfrm>
            <a:off x="1040633" y="2545886"/>
            <a:ext cx="9628472" cy="2490985"/>
          </a:xfrm>
          <a:ln>
            <a:noFill/>
          </a:ln>
        </p:spPr>
        <p:txBody>
          <a:bodyPr anchor="ctr">
            <a:noAutofit/>
          </a:bodyPr>
          <a:lstStyle>
            <a:lvl1pPr algn="ctr">
              <a:lnSpc>
                <a:spcPct val="100000"/>
              </a:lnSpc>
              <a:defRPr sz="13800">
                <a:ln w="34925">
                  <a:solidFill>
                    <a:schemeClr val="tx1">
                      <a:lumMod val="75000"/>
                      <a:lumOff val="25000"/>
                    </a:schemeClr>
                  </a:solidFill>
                </a:ln>
                <a:blipFill>
                  <a:blip r:embed="rId5">
                    <a:extLst>
                      <a:ext uri="{96DAC541-7B7A-43D3-8B79-37D633B846F1}">
                        <asvg:svgBlip xmlns:asvg="http://schemas.microsoft.com/office/drawing/2016/SVG/main" r:embed="rId6"/>
                      </a:ext>
                    </a:extLst>
                  </a:blip>
                  <a:stretch>
                    <a:fillRect/>
                  </a:stretch>
                </a:blipFill>
              </a:defRPr>
            </a:lvl1pPr>
          </a:lstStyle>
          <a:p>
            <a:r>
              <a:rPr lang="en-US" altLang="zh-CN" dirty="0"/>
              <a:t>THANKS!</a:t>
            </a:r>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pic>
        <p:nvPicPr>
          <p:cNvPr id="7" name="图片 6" descr="背景图案&#10;&#10;描述已自动生成"/>
          <p:cNvPicPr>
            <a:picLocks noChangeAspect="1"/>
          </p:cNvPicPr>
          <p:nvPr userDrawn="1"/>
        </p:nvPicPr>
        <p:blipFill>
          <a:blip r:embed="rId2" cstate="print">
            <a:alphaModFix amt="47000"/>
            <a:extLst>
              <a:ext uri="{28A0092B-C50C-407E-A947-70E740481C1C}">
                <a14:useLocalDpi xmlns:a14="http://schemas.microsoft.com/office/drawing/2010/main" val="0"/>
              </a:ext>
            </a:extLst>
          </a:blip>
          <a:srcRect l="6794" t="1393" r="6794" b="139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
        <p:nvSpPr>
          <p:cNvPr id="10" name="矩形: 圆角 9"/>
          <p:cNvSpPr/>
          <p:nvPr userDrawn="1"/>
        </p:nvSpPr>
        <p:spPr>
          <a:xfrm>
            <a:off x="1223525" y="2533378"/>
            <a:ext cx="9987280" cy="2830278"/>
          </a:xfrm>
          <a:prstGeom prst="roundRect">
            <a:avLst>
              <a:gd name="adj" fmla="val 10232"/>
            </a:avLst>
          </a:prstGeom>
          <a:solidFill>
            <a:schemeClr val="accent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userDrawn="1"/>
        </p:nvSpPr>
        <p:spPr>
          <a:xfrm>
            <a:off x="1005085" y="2248014"/>
            <a:ext cx="9987280" cy="2830278"/>
          </a:xfrm>
          <a:prstGeom prst="roundRect">
            <a:avLst>
              <a:gd name="adj" fmla="val 10232"/>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nvPr>
        </p:nvSpPr>
        <p:spPr>
          <a:xfrm>
            <a:off x="740925" y="2898771"/>
            <a:ext cx="10515600" cy="1325563"/>
          </a:xfrm>
        </p:spPr>
        <p:txBody>
          <a:bodyPr>
            <a:normAutofit/>
          </a:bodyPr>
          <a:lstStyle>
            <a:lvl1pPr algn="ctr">
              <a:defRPr lang="zh-CN" altLang="en-US" sz="8600" kern="1200" dirty="0" smtClean="0">
                <a:ln w="34925">
                  <a:solidFill>
                    <a:schemeClr val="tx1"/>
                  </a:solidFill>
                </a:ln>
                <a:blipFill>
                  <a:blip r:embed="rId3">
                    <a:extLst>
                      <a:ext uri="{96DAC541-7B7A-43D3-8B79-37D633B846F1}">
                        <asvg:svgBlip xmlns:asvg="http://schemas.microsoft.com/office/drawing/2016/SVG/main" r:embed="rId4"/>
                      </a:ext>
                    </a:extLst>
                  </a:blip>
                  <a:stretch>
                    <a:fillRect/>
                  </a:stretch>
                </a:blipFill>
                <a:latin typeface="+mj-lt"/>
                <a:ea typeface="+mj-ea"/>
                <a:cs typeface="+mj-cs"/>
              </a:defRPr>
            </a:lvl1pPr>
          </a:lstStyle>
          <a:p>
            <a:r>
              <a:rPr lang="zh-CN" altLang="en-US" dirty="0"/>
              <a:t>请输入标题</a:t>
            </a:r>
            <a:endParaRPr lang="zh-CN" altLang="en-US" dirty="0"/>
          </a:p>
        </p:txBody>
      </p:sp>
      <p:sp>
        <p:nvSpPr>
          <p:cNvPr id="16" name="文本占位符 15"/>
          <p:cNvSpPr>
            <a:spLocks noGrp="1"/>
          </p:cNvSpPr>
          <p:nvPr>
            <p:ph type="body" sz="quarter" idx="11" hasCustomPrompt="1"/>
          </p:nvPr>
        </p:nvSpPr>
        <p:spPr>
          <a:xfrm>
            <a:off x="2829281" y="4250790"/>
            <a:ext cx="6338888" cy="527050"/>
          </a:xfrm>
        </p:spPr>
        <p:txBody>
          <a:bodyPr/>
          <a:lstStyle>
            <a:lvl1pPr marL="0" indent="0" algn="ctr">
              <a:buNone/>
              <a:defRPr/>
            </a:lvl1pPr>
          </a:lstStyle>
          <a:p>
            <a:pPr lvl="0"/>
            <a:r>
              <a:rPr lang="zh-CN" altLang="en-US" dirty="0"/>
              <a:t>请输入副标题</a:t>
            </a:r>
            <a:endParaRPr lang="zh-CN" altLang="en-US" dirty="0"/>
          </a:p>
        </p:txBody>
      </p:sp>
      <p:pic>
        <p:nvPicPr>
          <p:cNvPr id="9" name="图片 8" descr="画着卡通人物&#10;&#10;中度可信度描述已自动生成"/>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5085" y="1081240"/>
            <a:ext cx="3162300" cy="1445137"/>
          </a:xfrm>
          <a:prstGeom prst="rect">
            <a:avLst/>
          </a:prstGeom>
        </p:spPr>
      </p:pic>
      <p:sp>
        <p:nvSpPr>
          <p:cNvPr id="14" name="文本占位符 13"/>
          <p:cNvSpPr>
            <a:spLocks noGrp="1"/>
          </p:cNvSpPr>
          <p:nvPr>
            <p:ph type="body" sz="quarter" idx="10" hasCustomPrompt="1"/>
          </p:nvPr>
        </p:nvSpPr>
        <p:spPr>
          <a:xfrm>
            <a:off x="1656788" y="1426171"/>
            <a:ext cx="1847464" cy="466790"/>
          </a:xfrm>
        </p:spPr>
        <p:txBody>
          <a:bodyPr>
            <a:noAutofit/>
          </a:bodyPr>
          <a:lstStyle>
            <a:lvl1pPr marL="0" indent="0" algn="ctr">
              <a:buNone/>
              <a:defRPr sz="3600">
                <a:solidFill>
                  <a:schemeClr val="bg1"/>
                </a:solidFill>
              </a:defRPr>
            </a:lvl1pPr>
          </a:lstStyle>
          <a:p>
            <a:pPr lvl="0"/>
            <a:r>
              <a:rPr lang="en-US" altLang="zh-CN" dirty="0"/>
              <a:t>PART 1</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内容页">
    <p:bg>
      <p:bgPr>
        <a:noFill/>
        <a:effectLst/>
      </p:bgPr>
    </p:bg>
    <p:spTree>
      <p:nvGrpSpPr>
        <p:cNvPr id="1" name=""/>
        <p:cNvGrpSpPr/>
        <p:nvPr/>
      </p:nvGrpSpPr>
      <p:grpSpPr>
        <a:xfrm>
          <a:off x="0" y="0"/>
          <a:ext cx="0" cy="0"/>
          <a:chOff x="0" y="0"/>
          <a:chExt cx="0" cy="0"/>
        </a:xfrm>
      </p:grpSpPr>
      <p:pic>
        <p:nvPicPr>
          <p:cNvPr id="3" name="图片 2" descr="背景图案&#10;&#10;描述已自动生成"/>
          <p:cNvPicPr>
            <a:picLocks noChangeAspect="1"/>
          </p:cNvPicPr>
          <p:nvPr userDrawn="1"/>
        </p:nvPicPr>
        <p:blipFill>
          <a:blip r:embed="rId2" cstate="print">
            <a:alphaModFix amt="47000"/>
            <a:extLst>
              <a:ext uri="{28A0092B-C50C-407E-A947-70E740481C1C}">
                <a14:useLocalDpi xmlns:a14="http://schemas.microsoft.com/office/drawing/2010/main" val="0"/>
              </a:ext>
            </a:extLst>
          </a:blip>
          <a:srcRect l="6794" t="1393" r="6794" b="139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nvGrpSpPr>
          <p:cNvPr id="7" name="组合 6"/>
          <p:cNvGrpSpPr/>
          <p:nvPr userDrawn="1"/>
        </p:nvGrpSpPr>
        <p:grpSpPr>
          <a:xfrm>
            <a:off x="465002" y="471722"/>
            <a:ext cx="11261996" cy="5914556"/>
            <a:chOff x="269603" y="321143"/>
            <a:chExt cx="11261996" cy="5914556"/>
          </a:xfrm>
        </p:grpSpPr>
        <p:sp>
          <p:nvSpPr>
            <p:cNvPr id="8" name="矩形: 圆角 7"/>
            <p:cNvSpPr/>
            <p:nvPr/>
          </p:nvSpPr>
          <p:spPr>
            <a:xfrm>
              <a:off x="269604" y="321143"/>
              <a:ext cx="11261995" cy="5207000"/>
            </a:xfrm>
            <a:prstGeom prst="roundRect">
              <a:avLst>
                <a:gd name="adj" fmla="val 3577"/>
              </a:avLst>
            </a:prstGeom>
            <a:solidFill>
              <a:schemeClr val="accent2">
                <a:lumMod val="60000"/>
                <a:lumOff val="4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圆角 8"/>
            <p:cNvSpPr/>
            <p:nvPr/>
          </p:nvSpPr>
          <p:spPr>
            <a:xfrm>
              <a:off x="269603" y="1130298"/>
              <a:ext cx="11261995" cy="5105401"/>
            </a:xfrm>
            <a:prstGeom prst="roundRect">
              <a:avLst>
                <a:gd name="adj" fmla="val 3577"/>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p:nvPr>
        </p:nvSpPr>
        <p:spPr>
          <a:xfrm>
            <a:off x="1076960" y="493863"/>
            <a:ext cx="10515600" cy="809157"/>
          </a:xfrm>
        </p:spPr>
        <p:txBody>
          <a:bodyPr>
            <a:normAutofit/>
          </a:bodyPr>
          <a:lstStyle>
            <a:lvl1pPr>
              <a:defRPr sz="2800"/>
            </a:lvl1pPr>
          </a:lstStyle>
          <a:p>
            <a:r>
              <a:rPr lang="zh-CN" altLang="en-US" dirty="0"/>
              <a:t>单击此处编辑母版标题样式</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pic>
        <p:nvPicPr>
          <p:cNvPr id="7" name="图片 6" descr="背景图案&#10;&#10;描述已自动生成"/>
          <p:cNvPicPr>
            <a:picLocks noChangeAspect="1"/>
          </p:cNvPicPr>
          <p:nvPr userDrawn="1"/>
        </p:nvPicPr>
        <p:blipFill>
          <a:blip r:embed="rId2" cstate="print">
            <a:alphaModFix amt="47000"/>
            <a:extLst>
              <a:ext uri="{28A0092B-C50C-407E-A947-70E740481C1C}">
                <a14:useLocalDpi xmlns:a14="http://schemas.microsoft.com/office/drawing/2010/main" val="0"/>
              </a:ext>
            </a:extLst>
          </a:blip>
          <a:srcRect l="6794" t="1393" r="6794" b="139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尾页">
    <p:bg>
      <p:bgPr>
        <a:solidFill>
          <a:schemeClr val="bg1"/>
        </a:solidFill>
        <a:effectLst/>
      </p:bgPr>
    </p:bg>
    <p:spTree>
      <p:nvGrpSpPr>
        <p:cNvPr id="1" name=""/>
        <p:cNvGrpSpPr/>
        <p:nvPr/>
      </p:nvGrpSpPr>
      <p:grpSpPr>
        <a:xfrm>
          <a:off x="0" y="0"/>
          <a:ext cx="0" cy="0"/>
          <a:chOff x="0" y="0"/>
          <a:chExt cx="0" cy="0"/>
        </a:xfrm>
      </p:grpSpPr>
      <p:pic>
        <p:nvPicPr>
          <p:cNvPr id="2" name="图片 1" descr="背景图案&#10;&#10;描述已自动生成"/>
          <p:cNvPicPr>
            <a:picLocks noChangeAspect="1"/>
          </p:cNvPicPr>
          <p:nvPr userDrawn="1"/>
        </p:nvPicPr>
        <p:blipFill>
          <a:blip r:embed="rId2" cstate="print">
            <a:alphaModFix amt="47000"/>
            <a:extLst>
              <a:ext uri="{28A0092B-C50C-407E-A947-70E740481C1C}">
                <a14:useLocalDpi xmlns:a14="http://schemas.microsoft.com/office/drawing/2010/main" val="0"/>
              </a:ext>
            </a:extLst>
          </a:blip>
          <a:srcRect l="6794" t="1393" r="6794" b="139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nvGrpSpPr>
          <p:cNvPr id="7" name="组合 6"/>
          <p:cNvGrpSpPr/>
          <p:nvPr userDrawn="1"/>
        </p:nvGrpSpPr>
        <p:grpSpPr>
          <a:xfrm>
            <a:off x="1276116" y="1254293"/>
            <a:ext cx="9639768" cy="4711793"/>
            <a:chOff x="1281764" y="1254293"/>
            <a:chExt cx="10135536" cy="4711793"/>
          </a:xfrm>
        </p:grpSpPr>
        <p:pic>
          <p:nvPicPr>
            <p:cNvPr id="8" name="图片 7" descr="形状, 矩形&#10;&#10;描述已自动生成"/>
            <p:cNvPicPr/>
            <p:nvPr userDrawn="1"/>
          </p:nvPicPr>
          <p:blipFill>
            <a:blip r:embed="rId3" cstate="print">
              <a:extLst>
                <a:ext uri="{28A0092B-C50C-407E-A947-70E740481C1C}">
                  <a14:useLocalDpi xmlns:a14="http://schemas.microsoft.com/office/drawing/2010/main" val="0"/>
                </a:ext>
              </a:extLst>
            </a:blip>
            <a:stretch>
              <a:fillRect/>
            </a:stretch>
          </p:blipFill>
          <p:spPr>
            <a:xfrm>
              <a:off x="1788828" y="1616672"/>
              <a:ext cx="9628472" cy="4349414"/>
            </a:xfrm>
            <a:prstGeom prst="rect">
              <a:avLst/>
            </a:prstGeom>
          </p:spPr>
        </p:pic>
        <p:pic>
          <p:nvPicPr>
            <p:cNvPr id="9" name="图片 8" descr="形状, 矩形&#10;&#10;描述已自动生成"/>
            <p:cNvPicPr/>
            <p:nvPr userDrawn="1"/>
          </p:nvPicPr>
          <p:blipFill>
            <a:blip r:embed="rId4" cstate="print">
              <a:extLst>
                <a:ext uri="{28A0092B-C50C-407E-A947-70E740481C1C}">
                  <a14:useLocalDpi xmlns:a14="http://schemas.microsoft.com/office/drawing/2010/main" val="0"/>
                </a:ext>
              </a:extLst>
            </a:blip>
            <a:stretch>
              <a:fillRect/>
            </a:stretch>
          </p:blipFill>
          <p:spPr>
            <a:xfrm>
              <a:off x="1281764" y="1254293"/>
              <a:ext cx="9628472" cy="4349414"/>
            </a:xfrm>
            <a:prstGeom prst="rect">
              <a:avLst/>
            </a:prstGeom>
          </p:spPr>
        </p:pic>
      </p:grpSp>
      <p:sp>
        <p:nvSpPr>
          <p:cNvPr id="10" name="标题 1"/>
          <p:cNvSpPr>
            <a:spLocks noGrp="1"/>
          </p:cNvSpPr>
          <p:nvPr>
            <p:ph type="ctrTitle" hasCustomPrompt="1"/>
          </p:nvPr>
        </p:nvSpPr>
        <p:spPr>
          <a:xfrm>
            <a:off x="1040633" y="2545886"/>
            <a:ext cx="9628472" cy="2490985"/>
          </a:xfrm>
          <a:ln>
            <a:noFill/>
          </a:ln>
        </p:spPr>
        <p:txBody>
          <a:bodyPr anchor="ctr">
            <a:noAutofit/>
          </a:bodyPr>
          <a:lstStyle>
            <a:lvl1pPr algn="ctr">
              <a:lnSpc>
                <a:spcPct val="100000"/>
              </a:lnSpc>
              <a:defRPr sz="13800">
                <a:ln w="34925">
                  <a:solidFill>
                    <a:schemeClr val="tx1">
                      <a:lumMod val="75000"/>
                      <a:lumOff val="25000"/>
                    </a:schemeClr>
                  </a:solidFill>
                </a:ln>
                <a:blipFill>
                  <a:blip r:embed="rId5">
                    <a:extLst>
                      <a:ext uri="{96DAC541-7B7A-43D3-8B79-37D633B846F1}">
                        <asvg:svgBlip xmlns:asvg="http://schemas.microsoft.com/office/drawing/2016/SVG/main" r:embed="rId6"/>
                      </a:ext>
                    </a:extLst>
                  </a:blip>
                  <a:stretch>
                    <a:fillRect/>
                  </a:stretch>
                </a:blipFill>
              </a:defRPr>
            </a:lvl1pPr>
          </a:lstStyle>
          <a:p>
            <a:r>
              <a:rPr lang="en-US" altLang="zh-CN" dirty="0"/>
              <a:t>THANKS!</a:t>
            </a:r>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空白页">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标题页">
    <p:spTree>
      <p:nvGrpSpPr>
        <p:cNvPr id="1" name=""/>
        <p:cNvGrpSpPr/>
        <p:nvPr/>
      </p:nvGrpSpPr>
      <p:grpSpPr>
        <a:xfrm>
          <a:off x="0" y="0"/>
          <a:ext cx="0" cy="0"/>
          <a:chOff x="0" y="0"/>
          <a:chExt cx="0" cy="0"/>
        </a:xfrm>
      </p:grpSpPr>
      <p:pic>
        <p:nvPicPr>
          <p:cNvPr id="7" name="图片 6" descr="背景图案&#10;&#10;描述已自动生成"/>
          <p:cNvPicPr>
            <a:picLocks noChangeAspect="1"/>
          </p:cNvPicPr>
          <p:nvPr userDrawn="1"/>
        </p:nvPicPr>
        <p:blipFill>
          <a:blip r:embed="rId2" cstate="print">
            <a:alphaModFix amt="47000"/>
            <a:extLst>
              <a:ext uri="{28A0092B-C50C-407E-A947-70E740481C1C}">
                <a14:useLocalDpi xmlns:a14="http://schemas.microsoft.com/office/drawing/2010/main" val="0"/>
              </a:ext>
            </a:extLst>
          </a:blip>
          <a:srcRect l="6794" t="1393" r="6794" b="139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nvGrpSpPr>
          <p:cNvPr id="25" name="组合 24"/>
          <p:cNvGrpSpPr/>
          <p:nvPr userDrawn="1"/>
        </p:nvGrpSpPr>
        <p:grpSpPr>
          <a:xfrm>
            <a:off x="1276116" y="1254293"/>
            <a:ext cx="9639768" cy="4711793"/>
            <a:chOff x="1281764" y="1254293"/>
            <a:chExt cx="10135536" cy="4711793"/>
          </a:xfrm>
        </p:grpSpPr>
        <p:pic>
          <p:nvPicPr>
            <p:cNvPr id="24" name="图片 23" descr="形状, 矩形&#10;&#10;描述已自动生成"/>
            <p:cNvPicPr/>
            <p:nvPr userDrawn="1"/>
          </p:nvPicPr>
          <p:blipFill>
            <a:blip r:embed="rId3" cstate="print">
              <a:extLst>
                <a:ext uri="{28A0092B-C50C-407E-A947-70E740481C1C}">
                  <a14:useLocalDpi xmlns:a14="http://schemas.microsoft.com/office/drawing/2010/main" val="0"/>
                </a:ext>
              </a:extLst>
            </a:blip>
            <a:stretch>
              <a:fillRect/>
            </a:stretch>
          </p:blipFill>
          <p:spPr>
            <a:xfrm>
              <a:off x="1788828" y="1616672"/>
              <a:ext cx="9628472" cy="4349414"/>
            </a:xfrm>
            <a:prstGeom prst="rect">
              <a:avLst/>
            </a:prstGeom>
          </p:spPr>
        </p:pic>
        <p:pic>
          <p:nvPicPr>
            <p:cNvPr id="21" name="图片 20" descr="形状, 矩形&#10;&#10;描述已自动生成"/>
            <p:cNvPicPr/>
            <p:nvPr userDrawn="1"/>
          </p:nvPicPr>
          <p:blipFill>
            <a:blip r:embed="rId4" cstate="print">
              <a:extLst>
                <a:ext uri="{28A0092B-C50C-407E-A947-70E740481C1C}">
                  <a14:useLocalDpi xmlns:a14="http://schemas.microsoft.com/office/drawing/2010/main" val="0"/>
                </a:ext>
              </a:extLst>
            </a:blip>
            <a:stretch>
              <a:fillRect/>
            </a:stretch>
          </p:blipFill>
          <p:spPr>
            <a:xfrm>
              <a:off x="1281764" y="1254293"/>
              <a:ext cx="9628472" cy="4349414"/>
            </a:xfrm>
            <a:prstGeom prst="rect">
              <a:avLst/>
            </a:prstGeom>
          </p:spPr>
        </p:pic>
      </p:grpSp>
      <p:sp>
        <p:nvSpPr>
          <p:cNvPr id="2" name="标题 1"/>
          <p:cNvSpPr>
            <a:spLocks noGrp="1"/>
          </p:cNvSpPr>
          <p:nvPr>
            <p:ph type="ctrTitle" hasCustomPrompt="1"/>
          </p:nvPr>
        </p:nvSpPr>
        <p:spPr>
          <a:xfrm>
            <a:off x="1039528" y="2167995"/>
            <a:ext cx="9628472" cy="2490985"/>
          </a:xfrm>
        </p:spPr>
        <p:txBody>
          <a:bodyPr anchor="b">
            <a:noAutofit/>
          </a:bodyPr>
          <a:lstStyle>
            <a:lvl1pPr algn="ctr">
              <a:lnSpc>
                <a:spcPct val="100000"/>
              </a:lnSpc>
              <a:defRPr sz="7200">
                <a:ln w="34925">
                  <a:solidFill>
                    <a:schemeClr val="tx1"/>
                  </a:solidFill>
                </a:ln>
                <a:blipFill>
                  <a:blip r:embed="rId5">
                    <a:extLst>
                      <a:ext uri="{96DAC541-7B7A-43D3-8B79-37D633B846F1}">
                        <asvg:svgBlip xmlns:asvg="http://schemas.microsoft.com/office/drawing/2016/SVG/main" r:embed="rId6"/>
                      </a:ext>
                    </a:extLst>
                  </a:blip>
                  <a:stretch>
                    <a:fillRect/>
                  </a:stretch>
                </a:blipFill>
              </a:defRPr>
            </a:lvl1pPr>
          </a:lstStyle>
          <a:p>
            <a:r>
              <a:rPr lang="zh-CN" altLang="en-US" dirty="0"/>
              <a:t>孟菲斯风格</a:t>
            </a:r>
            <a:br>
              <a:rPr lang="en-US" altLang="zh-CN" dirty="0"/>
            </a:br>
            <a:r>
              <a:rPr lang="zh-CN" altLang="en-US" dirty="0"/>
              <a:t>工作计划</a:t>
            </a:r>
            <a:r>
              <a:rPr lang="en-US" altLang="zh-CN" dirty="0"/>
              <a:t>PPT</a:t>
            </a:r>
            <a:r>
              <a:rPr lang="zh-CN" altLang="en-US" dirty="0"/>
              <a:t>模板</a:t>
            </a:r>
            <a:endParaRPr lang="zh-CN" altLang="en-US" dirty="0"/>
          </a:p>
        </p:txBody>
      </p:sp>
      <p:sp>
        <p:nvSpPr>
          <p:cNvPr id="3" name="副标题 2"/>
          <p:cNvSpPr>
            <a:spLocks noGrp="1"/>
          </p:cNvSpPr>
          <p:nvPr>
            <p:ph type="subTitle" idx="1"/>
          </p:nvPr>
        </p:nvSpPr>
        <p:spPr>
          <a:xfrm>
            <a:off x="1281764" y="4671680"/>
            <a:ext cx="9144000" cy="796707"/>
          </a:xfrm>
        </p:spPr>
        <p:txBody>
          <a:bodyPr anchor="ct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目录页">
    <p:bg>
      <p:bgPr>
        <a:noFill/>
        <a:effectLst/>
      </p:bgPr>
    </p:bg>
    <p:spTree>
      <p:nvGrpSpPr>
        <p:cNvPr id="1" name=""/>
        <p:cNvGrpSpPr/>
        <p:nvPr/>
      </p:nvGrpSpPr>
      <p:grpSpPr>
        <a:xfrm>
          <a:off x="0" y="0"/>
          <a:ext cx="0" cy="0"/>
          <a:chOff x="0" y="0"/>
          <a:chExt cx="0" cy="0"/>
        </a:xfrm>
      </p:grpSpPr>
      <p:pic>
        <p:nvPicPr>
          <p:cNvPr id="7" name="图片 6" descr="背景图案&#10;&#10;描述已自动生成"/>
          <p:cNvPicPr>
            <a:picLocks noChangeAspect="1"/>
          </p:cNvPicPr>
          <p:nvPr userDrawn="1"/>
        </p:nvPicPr>
        <p:blipFill>
          <a:blip r:embed="rId2" cstate="print">
            <a:alphaModFix amt="47000"/>
            <a:extLst>
              <a:ext uri="{28A0092B-C50C-407E-A947-70E740481C1C}">
                <a14:useLocalDpi xmlns:a14="http://schemas.microsoft.com/office/drawing/2010/main" val="0"/>
              </a:ext>
            </a:extLst>
          </a:blip>
          <a:srcRect l="6794" t="1393" r="6794" b="139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12" name="图片 11" descr="形状, 矩形&#10;&#10;描述已自动生成"/>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68303" y="1587500"/>
            <a:ext cx="9331594" cy="4483100"/>
          </a:xfrm>
          <a:prstGeom prst="rect">
            <a:avLst/>
          </a:prstGeom>
        </p:spPr>
      </p:pic>
      <p:pic>
        <p:nvPicPr>
          <p:cNvPr id="13" name="图片 12" descr="画着卡通人物&#10;&#10;中度可信度描述已自动生成"/>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98500" y="848518"/>
            <a:ext cx="3721100" cy="1700503"/>
          </a:xfrm>
          <a:prstGeom prst="rect">
            <a:avLst/>
          </a:prstGeom>
        </p:spPr>
      </p:pic>
      <p:sp>
        <p:nvSpPr>
          <p:cNvPr id="2" name="标题 1"/>
          <p:cNvSpPr>
            <a:spLocks noGrp="1"/>
          </p:cNvSpPr>
          <p:nvPr>
            <p:ph type="title" hasCustomPrompt="1"/>
          </p:nvPr>
        </p:nvSpPr>
        <p:spPr>
          <a:xfrm>
            <a:off x="756444" y="924718"/>
            <a:ext cx="3376612" cy="1325563"/>
          </a:xfrm>
          <a:ln w="6350">
            <a:noFill/>
          </a:ln>
        </p:spPr>
        <p:txBody>
          <a:bodyPr>
            <a:normAutofit/>
          </a:bodyPr>
          <a:lstStyle>
            <a:lvl1pPr algn="ctr">
              <a:defRPr sz="4800">
                <a:ln w="31750">
                  <a:solidFill>
                    <a:schemeClr val="tx1">
                      <a:lumMod val="85000"/>
                      <a:lumOff val="15000"/>
                    </a:schemeClr>
                  </a:solidFill>
                </a:ln>
                <a:solidFill>
                  <a:schemeClr val="bg1"/>
                </a:solidFill>
              </a:defRPr>
            </a:lvl1pPr>
          </a:lstStyle>
          <a:p>
            <a:r>
              <a:rPr lang="zh-CN" altLang="en-US" dirty="0"/>
              <a:t>目录</a:t>
            </a:r>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7" Type="http://schemas.openxmlformats.org/officeDocument/2006/relationships/slideLayout" Target="../slideLayouts/slideLayout14.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7" Type="http://schemas.openxmlformats.org/officeDocument/2006/relationships/slideLayout" Target="../slideLayouts/slideLayout21.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33A9D2-98B7-479E-993C-1E9F2D046C23}"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B6752C-1721-4DCE-BFF8-4F59D1A8F85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33A9D2-98B7-479E-993C-1E9F2D046C23}"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B6752C-1721-4DCE-BFF8-4F59D1A8F85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33A9D2-98B7-479E-993C-1E9F2D046C23}"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B6752C-1721-4DCE-BFF8-4F59D1A8F85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5.xml"/><Relationship Id="rId2" Type="http://schemas.openxmlformats.org/officeDocument/2006/relationships/image" Target="../media/image23.png"/><Relationship Id="rId1"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5.xml"/><Relationship Id="rId1"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26.png"/><Relationship Id="rId1" Type="http://schemas.openxmlformats.org/officeDocument/2006/relationships/image" Target="../media/image24.png"/></Relationships>
</file>

<file path=ppt/slides/_rels/slide14.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5.xml"/><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5.xml"/><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2.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11.xml"/><Relationship Id="rId7"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0.xml"/><Relationship Id="rId1" Type="http://schemas.openxmlformats.org/officeDocument/2006/relationships/image" Target="../media/image12.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5.xml"/><Relationship Id="rId2" Type="http://schemas.openxmlformats.org/officeDocument/2006/relationships/image" Target="../media/image36.png"/><Relationship Id="rId1" Type="http://schemas.openxmlformats.org/officeDocument/2006/relationships/image" Target="../media/image13.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5.xml"/><Relationship Id="rId2" Type="http://schemas.openxmlformats.org/officeDocument/2006/relationships/image" Target="../media/image37.png"/><Relationship Id="rId1" Type="http://schemas.openxmlformats.org/officeDocument/2006/relationships/image" Target="../media/image13.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5.xml"/><Relationship Id="rId2" Type="http://schemas.openxmlformats.org/officeDocument/2006/relationships/image" Target="../media/image38.png"/><Relationship Id="rId1" Type="http://schemas.openxmlformats.org/officeDocument/2006/relationships/image" Target="../media/image13.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5.xml"/><Relationship Id="rId2" Type="http://schemas.openxmlformats.org/officeDocument/2006/relationships/image" Target="../media/image39.png"/><Relationship Id="rId1" Type="http://schemas.openxmlformats.org/officeDocument/2006/relationships/image" Target="../media/image13.png"/></Relationships>
</file>

<file path=ppt/slides/_rels/slide26.xml.rels><?xml version="1.0" encoding="UTF-8" standalone="yes"?>
<Relationships xmlns="http://schemas.openxmlformats.org/package/2006/relationships"><Relationship Id="rId5" Type="http://schemas.openxmlformats.org/officeDocument/2006/relationships/notesSlide" Target="../notesSlides/notesSlide16.xml"/><Relationship Id="rId4" Type="http://schemas.openxmlformats.org/officeDocument/2006/relationships/slideLayout" Target="../slideLayouts/slideLayout5.xml"/><Relationship Id="rId3" Type="http://schemas.openxmlformats.org/officeDocument/2006/relationships/image" Target="../media/image41.png"/><Relationship Id="rId2" Type="http://schemas.openxmlformats.org/officeDocument/2006/relationships/image" Target="../media/image13.png"/><Relationship Id="rId1" Type="http://schemas.openxmlformats.org/officeDocument/2006/relationships/image" Target="../media/image40.png"/></Relationships>
</file>

<file path=ppt/slides/_rels/slide27.xml.rels><?xml version="1.0" encoding="UTF-8" standalone="yes"?>
<Relationships xmlns="http://schemas.openxmlformats.org/package/2006/relationships"><Relationship Id="rId5" Type="http://schemas.openxmlformats.org/officeDocument/2006/relationships/notesSlide" Target="../notesSlides/notesSlide17.xml"/><Relationship Id="rId4" Type="http://schemas.openxmlformats.org/officeDocument/2006/relationships/slideLayout" Target="../slideLayouts/slideLayout5.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13.png"/></Relationships>
</file>

<file path=ppt/slides/_rels/slide2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5.xml"/><Relationship Id="rId2" Type="http://schemas.openxmlformats.org/officeDocument/2006/relationships/image" Target="../media/image44.png"/><Relationship Id="rId1" Type="http://schemas.openxmlformats.org/officeDocument/2006/relationships/image" Target="../media/image13.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2.png"/></Relationships>
</file>

<file path=ppt/slides/_rels/slide3.xml.rels><?xml version="1.0" encoding="UTF-8" standalone="yes"?>
<Relationships xmlns="http://schemas.openxmlformats.org/package/2006/relationships"><Relationship Id="rId9" Type="http://schemas.openxmlformats.org/officeDocument/2006/relationships/tags" Target="../tags/tag14.xml"/><Relationship Id="rId8" Type="http://schemas.openxmlformats.org/officeDocument/2006/relationships/tags" Target="../tags/tag13.xml"/><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tags" Target="../tags/tag8.xml"/><Relationship Id="rId24" Type="http://schemas.openxmlformats.org/officeDocument/2006/relationships/slideLayout" Target="../slideLayouts/slideLayout4.xml"/><Relationship Id="rId23" Type="http://schemas.openxmlformats.org/officeDocument/2006/relationships/tags" Target="../tags/tag28.xml"/><Relationship Id="rId22" Type="http://schemas.openxmlformats.org/officeDocument/2006/relationships/tags" Target="../tags/tag27.xml"/><Relationship Id="rId21" Type="http://schemas.openxmlformats.org/officeDocument/2006/relationships/tags" Target="../tags/tag26.xml"/><Relationship Id="rId20" Type="http://schemas.openxmlformats.org/officeDocument/2006/relationships/tags" Target="../tags/tag25.xml"/><Relationship Id="rId2" Type="http://schemas.openxmlformats.org/officeDocument/2006/relationships/tags" Target="../tags/tag7.xml"/><Relationship Id="rId19" Type="http://schemas.openxmlformats.org/officeDocument/2006/relationships/tags" Target="../tags/tag24.xml"/><Relationship Id="rId18" Type="http://schemas.openxmlformats.org/officeDocument/2006/relationships/tags" Target="../tags/tag23.xml"/><Relationship Id="rId17" Type="http://schemas.openxmlformats.org/officeDocument/2006/relationships/tags" Target="../tags/tag22.xml"/><Relationship Id="rId16" Type="http://schemas.openxmlformats.org/officeDocument/2006/relationships/tags" Target="../tags/tag21.xml"/><Relationship Id="rId15" Type="http://schemas.openxmlformats.org/officeDocument/2006/relationships/tags" Target="../tags/tag20.xml"/><Relationship Id="rId14" Type="http://schemas.openxmlformats.org/officeDocument/2006/relationships/tags" Target="../tags/tag19.xml"/><Relationship Id="rId13" Type="http://schemas.openxmlformats.org/officeDocument/2006/relationships/tags" Target="../tags/tag18.xml"/><Relationship Id="rId12" Type="http://schemas.openxmlformats.org/officeDocument/2006/relationships/tags" Target="../tags/tag17.xml"/><Relationship Id="rId11" Type="http://schemas.openxmlformats.org/officeDocument/2006/relationships/tags" Target="../tags/tag16.xml"/><Relationship Id="rId10" Type="http://schemas.openxmlformats.org/officeDocument/2006/relationships/tags" Target="../tags/tag15.xml"/><Relationship Id="rId1" Type="http://schemas.openxmlformats.org/officeDocument/2006/relationships/tags" Target="../tags/tag6.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xml"/><Relationship Id="rId1"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xml"/><Relationship Id="rId1"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5.xml"/><Relationship Id="rId1"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5.xml"/><Relationship Id="rId1"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image" Target="../media/image1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5.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5.xml"/><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5.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5.xml"/><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5.xml"/><Relationship Id="rId2" Type="http://schemas.openxmlformats.org/officeDocument/2006/relationships/image" Target="../media/image22.png"/><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039528" y="2387070"/>
            <a:ext cx="9628472" cy="2490985"/>
          </a:xfrm>
        </p:spPr>
        <p:txBody>
          <a:bodyPr/>
          <a:lstStyle/>
          <a:p>
            <a:r>
              <a:rPr dirty="0"/>
              <a:t>人工智能在智慧</a:t>
            </a:r>
            <a:br>
              <a:rPr dirty="0"/>
            </a:br>
            <a:r>
              <a:rPr dirty="0"/>
              <a:t>物流行业的应用 </a:t>
            </a:r>
            <a:endParaRPr dirty="0"/>
          </a:p>
        </p:txBody>
      </p:sp>
      <p:pic>
        <p:nvPicPr>
          <p:cNvPr id="6" name="图片 5" descr="画着卡通人物&#10;&#10;中度可信度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77755" y="986747"/>
            <a:ext cx="2307453" cy="1054482"/>
          </a:xfrm>
          <a:prstGeom prst="rect">
            <a:avLst/>
          </a:prstGeom>
        </p:spPr>
      </p:pic>
      <p:pic>
        <p:nvPicPr>
          <p:cNvPr id="10" name="图片 9" descr="图标&#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2147" y="2551994"/>
            <a:ext cx="924089" cy="2160412"/>
          </a:xfrm>
          <a:prstGeom prst="rect">
            <a:avLst/>
          </a:prstGeom>
        </p:spPr>
      </p:pic>
      <p:pic>
        <p:nvPicPr>
          <p:cNvPr id="12" name="图片 11" descr="形状, 箭头&#10;&#10;描述已自动生成"/>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5764" y="4712406"/>
            <a:ext cx="1241068" cy="1026268"/>
          </a:xfrm>
          <a:prstGeom prst="rect">
            <a:avLst/>
          </a:prstGeom>
        </p:spPr>
      </p:pic>
      <p:sp>
        <p:nvSpPr>
          <p:cNvPr id="13" name="椭圆 12"/>
          <p:cNvSpPr/>
          <p:nvPr/>
        </p:nvSpPr>
        <p:spPr>
          <a:xfrm>
            <a:off x="10919861" y="4991190"/>
            <a:ext cx="292100" cy="292100"/>
          </a:xfrm>
          <a:prstGeom prst="ellipse">
            <a:avLst/>
          </a:prstGeom>
          <a:solidFill>
            <a:schemeClr val="accent3"/>
          </a:solidFill>
          <a:ln w="508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87325" y="306705"/>
            <a:ext cx="4949825" cy="808990"/>
          </a:xfrm>
        </p:spPr>
        <p:txBody>
          <a:bodyPr>
            <a:normAutofit/>
          </a:bodyPr>
          <a:lstStyle/>
          <a:p>
            <a:r>
              <a:rPr lang="zh-CN" dirty="0">
                <a:solidFill>
                  <a:schemeClr val="tx1"/>
                </a:solidFill>
                <a:effectLst>
                  <a:outerShdw blurRad="38100" dist="19050" dir="2700000" algn="tl" rotWithShape="0">
                    <a:schemeClr val="dk1">
                      <a:alpha val="40000"/>
                    </a:schemeClr>
                  </a:outerShdw>
                </a:effectLst>
              </a:rPr>
              <a:t>一、课题分析</a:t>
            </a:r>
            <a:endParaRPr lang="zh-CN" dirty="0">
              <a:solidFill>
                <a:schemeClr val="tx1"/>
              </a:solidFill>
              <a:effectLst>
                <a:outerShdw blurRad="38100" dist="19050" dir="2700000" algn="tl" rotWithShape="0">
                  <a:schemeClr val="dk1">
                    <a:alpha val="40000"/>
                  </a:schemeClr>
                </a:outerShdw>
              </a:effectLst>
            </a:endParaRPr>
          </a:p>
        </p:txBody>
      </p:sp>
      <p:pic>
        <p:nvPicPr>
          <p:cNvPr id="4" name="图片 3" descr="图标&#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10945613" y="65274"/>
            <a:ext cx="360443" cy="842674"/>
          </a:xfrm>
          <a:prstGeom prst="rect">
            <a:avLst/>
          </a:prstGeom>
        </p:spPr>
      </p:pic>
      <p:sp>
        <p:nvSpPr>
          <p:cNvPr id="10" name="文本框 9"/>
          <p:cNvSpPr txBox="1"/>
          <p:nvPr/>
        </p:nvSpPr>
        <p:spPr>
          <a:xfrm>
            <a:off x="635000" y="1263015"/>
            <a:ext cx="10069195" cy="307340"/>
          </a:xfrm>
          <a:prstGeom prst="rect">
            <a:avLst/>
          </a:prstGeom>
          <a:noFill/>
        </p:spPr>
        <p:txBody>
          <a:bodyPr wrap="square" lIns="0" tIns="0" rIns="0" bIns="0" rtlCol="0">
            <a:spAutoFit/>
          </a:bodyPr>
          <a:p>
            <a:r>
              <a:rPr lang="zh-CN" altLang="en-US" sz="2000" dirty="0">
                <a:solidFill>
                  <a:schemeClr val="tx1">
                    <a:lumMod val="75000"/>
                    <a:lumOff val="25000"/>
                  </a:schemeClr>
                </a:solidFill>
                <a:latin typeface="+mj-ea"/>
                <a:ea typeface="+mj-ea"/>
              </a:rPr>
              <a:t>通过知网检索关键词</a:t>
            </a:r>
            <a:r>
              <a:rPr lang="zh-CN" altLang="en-US" sz="2000" dirty="0">
                <a:solidFill>
                  <a:srgbClr val="FF0000"/>
                </a:solidFill>
                <a:latin typeface="+mj-ea"/>
                <a:ea typeface="+mj-ea"/>
              </a:rPr>
              <a:t>智慧物流</a:t>
            </a:r>
            <a:r>
              <a:rPr lang="zh-CN" altLang="en-US" sz="2000" dirty="0">
                <a:solidFill>
                  <a:schemeClr val="tx1">
                    <a:lumMod val="75000"/>
                    <a:lumOff val="25000"/>
                  </a:schemeClr>
                </a:solidFill>
                <a:latin typeface="+mj-ea"/>
                <a:ea typeface="+mj-ea"/>
              </a:rPr>
              <a:t>，查看主要主题分布，如下所示：</a:t>
            </a:r>
            <a:endParaRPr lang="zh-CN" altLang="en-US" sz="2000" dirty="0">
              <a:solidFill>
                <a:schemeClr val="tx1">
                  <a:lumMod val="75000"/>
                  <a:lumOff val="25000"/>
                </a:schemeClr>
              </a:solidFill>
              <a:latin typeface="+mj-ea"/>
              <a:ea typeface="+mj-ea"/>
            </a:endParaRPr>
          </a:p>
        </p:txBody>
      </p:sp>
      <p:sp>
        <p:nvSpPr>
          <p:cNvPr id="5" name="文本框 4"/>
          <p:cNvSpPr txBox="1"/>
          <p:nvPr/>
        </p:nvSpPr>
        <p:spPr>
          <a:xfrm>
            <a:off x="635000" y="5878195"/>
            <a:ext cx="10309860" cy="307340"/>
          </a:xfrm>
          <a:prstGeom prst="rect">
            <a:avLst/>
          </a:prstGeom>
          <a:noFill/>
        </p:spPr>
        <p:txBody>
          <a:bodyPr wrap="square" lIns="0" tIns="0" rIns="0" bIns="0" rtlCol="0">
            <a:spAutoFit/>
          </a:bodyPr>
          <a:p>
            <a:r>
              <a:rPr lang="zh-CN" altLang="en-US" sz="2000" dirty="0">
                <a:solidFill>
                  <a:schemeClr val="tx1">
                    <a:lumMod val="75000"/>
                    <a:lumOff val="25000"/>
                  </a:schemeClr>
                </a:solidFill>
                <a:latin typeface="+mj-ea"/>
                <a:ea typeface="+mj-ea"/>
              </a:rPr>
              <a:t>结合上图可以看出</a:t>
            </a:r>
            <a:r>
              <a:rPr lang="zh-CN" altLang="en-US" sz="2000" dirty="0">
                <a:solidFill>
                  <a:srgbClr val="FF0000"/>
                </a:solidFill>
                <a:latin typeface="+mj-ea"/>
                <a:ea typeface="+mj-ea"/>
              </a:rPr>
              <a:t>智慧物流</a:t>
            </a:r>
            <a:r>
              <a:rPr lang="zh-CN" altLang="en-US" sz="2000" dirty="0">
                <a:solidFill>
                  <a:schemeClr val="tx1">
                    <a:lumMod val="75000"/>
                    <a:lumOff val="25000"/>
                  </a:schemeClr>
                </a:solidFill>
                <a:latin typeface="+mj-ea"/>
                <a:ea typeface="+mj-ea"/>
              </a:rPr>
              <a:t>的主要主题有：</a:t>
            </a:r>
            <a:r>
              <a:rPr lang="zh-CN" altLang="en-US" sz="2000" dirty="0">
                <a:solidFill>
                  <a:srgbClr val="FF0000"/>
                </a:solidFill>
                <a:latin typeface="+mj-ea"/>
                <a:ea typeface="+mj-ea"/>
              </a:rPr>
              <a:t>物联网、大数据、物流业、物流企业</a:t>
            </a:r>
            <a:r>
              <a:rPr lang="zh-CN" altLang="en-US" sz="2000" dirty="0">
                <a:solidFill>
                  <a:schemeClr val="tx1">
                    <a:lumMod val="75000"/>
                    <a:lumOff val="25000"/>
                  </a:schemeClr>
                </a:solidFill>
                <a:latin typeface="+mj-ea"/>
                <a:ea typeface="+mj-ea"/>
              </a:rPr>
              <a:t>等</a:t>
            </a:r>
            <a:endParaRPr lang="zh-CN" altLang="en-US" sz="2000" dirty="0">
              <a:solidFill>
                <a:schemeClr val="tx1">
                  <a:lumMod val="75000"/>
                  <a:lumOff val="25000"/>
                </a:schemeClr>
              </a:solidFill>
              <a:latin typeface="+mj-ea"/>
              <a:ea typeface="+mj-ea"/>
            </a:endParaRPr>
          </a:p>
        </p:txBody>
      </p:sp>
      <p:pic>
        <p:nvPicPr>
          <p:cNvPr id="6" name="图片 5"/>
          <p:cNvPicPr>
            <a:picLocks noChangeAspect="1"/>
          </p:cNvPicPr>
          <p:nvPr/>
        </p:nvPicPr>
        <p:blipFill>
          <a:blip r:embed="rId2"/>
          <a:stretch>
            <a:fillRect/>
          </a:stretch>
        </p:blipFill>
        <p:spPr>
          <a:xfrm>
            <a:off x="635000" y="1717675"/>
            <a:ext cx="9718040" cy="3920490"/>
          </a:xfrm>
          <a:prstGeom prst="rect">
            <a:avLst/>
          </a:prstGeom>
        </p:spPr>
      </p:pic>
      <p:sp>
        <p:nvSpPr>
          <p:cNvPr id="8" name="矩形 7"/>
          <p:cNvSpPr/>
          <p:nvPr/>
        </p:nvSpPr>
        <p:spPr>
          <a:xfrm>
            <a:off x="2019300" y="4707890"/>
            <a:ext cx="975995" cy="516890"/>
          </a:xfrm>
          <a:prstGeom prst="rect">
            <a:avLst/>
          </a:prstGeom>
          <a:no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nvSpPr>
        <p:spPr>
          <a:xfrm>
            <a:off x="187325" y="306705"/>
            <a:ext cx="4949825" cy="8089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dirty="0">
                <a:solidFill>
                  <a:schemeClr val="tx1"/>
                </a:solidFill>
                <a:effectLst>
                  <a:outerShdw blurRad="38100" dist="19050" dir="2700000" algn="tl" rotWithShape="0">
                    <a:schemeClr val="dk1">
                      <a:alpha val="40000"/>
                    </a:schemeClr>
                  </a:outerShdw>
                </a:effectLst>
              </a:rPr>
              <a:t>一、课题分析</a:t>
            </a:r>
            <a:endParaRPr lang="zh-CN" dirty="0">
              <a:solidFill>
                <a:schemeClr val="tx1"/>
              </a:solidFill>
              <a:effectLst>
                <a:outerShdw blurRad="38100" dist="19050" dir="2700000" algn="tl" rotWithShape="0">
                  <a:schemeClr val="dk1">
                    <a:alpha val="40000"/>
                  </a:schemeClr>
                </a:outerShdw>
              </a:effectLst>
            </a:endParaRPr>
          </a:p>
        </p:txBody>
      </p:sp>
      <p:sp>
        <p:nvSpPr>
          <p:cNvPr id="69" name="矩形: 圆角 68"/>
          <p:cNvSpPr/>
          <p:nvPr/>
        </p:nvSpPr>
        <p:spPr>
          <a:xfrm flipH="1">
            <a:off x="1173480" y="1603375"/>
            <a:ext cx="9671050" cy="4106545"/>
          </a:xfrm>
          <a:prstGeom prst="roundRect">
            <a:avLst>
              <a:gd name="adj" fmla="val 7156"/>
            </a:avLst>
          </a:prstGeom>
          <a:solidFill>
            <a:schemeClr val="bg1"/>
          </a:solidFill>
          <a:ln w="381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p>
            <a:pPr algn="l" fontAlgn="auto">
              <a:buClrTx/>
              <a:buSzTx/>
              <a:buNone/>
            </a:pPr>
            <a:r>
              <a:rPr lang="zh-CN" sz="2400" dirty="0">
                <a:solidFill>
                  <a:schemeClr val="tx1">
                    <a:lumMod val="75000"/>
                    <a:lumOff val="25000"/>
                  </a:schemeClr>
                </a:solidFill>
                <a:latin typeface="+mj-ea"/>
                <a:ea typeface="+mj-ea"/>
              </a:rPr>
              <a:t>结合知网指数分析、超星发现可视化分析、知网主要主题分布，按照相关度、出现频率，最终确定拓展词为：</a:t>
            </a:r>
            <a:endParaRPr lang="zh-CN" sz="2400" dirty="0">
              <a:solidFill>
                <a:schemeClr val="tx1">
                  <a:lumMod val="75000"/>
                  <a:lumOff val="25000"/>
                </a:schemeClr>
              </a:solidFill>
              <a:latin typeface="+mj-ea"/>
              <a:ea typeface="+mj-ea"/>
            </a:endParaRPr>
          </a:p>
          <a:p>
            <a:pPr algn="l" fontAlgn="auto">
              <a:buClrTx/>
              <a:buSzTx/>
              <a:buNone/>
            </a:pPr>
            <a:endParaRPr lang="zh-CN" sz="2400" dirty="0">
              <a:solidFill>
                <a:schemeClr val="tx1"/>
              </a:solidFill>
              <a:latin typeface="+mj-ea"/>
              <a:ea typeface="+mj-ea"/>
            </a:endParaRPr>
          </a:p>
          <a:p>
            <a:pPr algn="l" fontAlgn="auto">
              <a:buClrTx/>
              <a:buSzTx/>
              <a:buNone/>
            </a:pPr>
            <a:r>
              <a:rPr lang="zh-CN" sz="2400" dirty="0">
                <a:solidFill>
                  <a:schemeClr val="tx1">
                    <a:lumMod val="75000"/>
                    <a:lumOff val="25000"/>
                  </a:schemeClr>
                </a:solidFill>
                <a:latin typeface="+mj-ea"/>
                <a:ea typeface="+mj-ea"/>
              </a:rPr>
              <a:t>人工智能：</a:t>
            </a:r>
            <a:r>
              <a:rPr lang="zh-CN" sz="2400" dirty="0">
                <a:solidFill>
                  <a:srgbClr val="FF0000"/>
                </a:solidFill>
                <a:latin typeface="+mj-ea"/>
                <a:ea typeface="+mj-ea"/>
              </a:rPr>
              <a:t>机器人、深度学习</a:t>
            </a:r>
            <a:endParaRPr lang="zh-CN" sz="2400" dirty="0">
              <a:solidFill>
                <a:schemeClr val="tx1"/>
              </a:solidFill>
              <a:latin typeface="+mj-ea"/>
              <a:ea typeface="+mj-ea"/>
            </a:endParaRPr>
          </a:p>
          <a:p>
            <a:pPr algn="l" fontAlgn="auto">
              <a:buClrTx/>
              <a:buSzTx/>
              <a:buNone/>
            </a:pPr>
            <a:endParaRPr lang="zh-CN" sz="2400" dirty="0">
              <a:solidFill>
                <a:schemeClr val="tx1"/>
              </a:solidFill>
              <a:latin typeface="+mj-ea"/>
              <a:ea typeface="+mj-ea"/>
            </a:endParaRPr>
          </a:p>
          <a:p>
            <a:pPr algn="l" fontAlgn="auto">
              <a:buClrTx/>
              <a:buSzTx/>
              <a:buNone/>
            </a:pPr>
            <a:r>
              <a:rPr lang="zh-CN" sz="2400" dirty="0">
                <a:solidFill>
                  <a:schemeClr val="tx1">
                    <a:lumMod val="75000"/>
                    <a:lumOff val="25000"/>
                  </a:schemeClr>
                </a:solidFill>
                <a:latin typeface="+mj-ea"/>
                <a:ea typeface="+mj-ea"/>
              </a:rPr>
              <a:t>智慧物流：</a:t>
            </a:r>
            <a:r>
              <a:rPr lang="zh-CN" sz="2400" dirty="0">
                <a:solidFill>
                  <a:srgbClr val="FF0000"/>
                </a:solidFill>
                <a:latin typeface="+mj-ea"/>
                <a:ea typeface="+mj-ea"/>
              </a:rPr>
              <a:t>大数据、物联网</a:t>
            </a:r>
            <a:endParaRPr lang="zh-CN" sz="2400" dirty="0">
              <a:solidFill>
                <a:srgbClr val="FF0000"/>
              </a:solidFill>
              <a:latin typeface="+mj-ea"/>
              <a:ea typeface="+mj-ea"/>
            </a:endParaRPr>
          </a:p>
        </p:txBody>
      </p:sp>
      <p:pic>
        <p:nvPicPr>
          <p:cNvPr id="70" name="图片 69" descr="图标&#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flipH="1">
            <a:off x="3314701" y="1255395"/>
            <a:ext cx="318770" cy="73533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nvSpPr>
        <p:spPr>
          <a:xfrm>
            <a:off x="187325" y="306705"/>
            <a:ext cx="4949825" cy="8089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dirty="0">
                <a:solidFill>
                  <a:schemeClr val="tx1"/>
                </a:solidFill>
                <a:effectLst>
                  <a:outerShdw blurRad="38100" dist="19050" dir="2700000" algn="tl" rotWithShape="0">
                    <a:schemeClr val="dk1">
                      <a:alpha val="40000"/>
                    </a:schemeClr>
                  </a:outerShdw>
                </a:effectLst>
              </a:rPr>
              <a:t>一、课题分析</a:t>
            </a:r>
            <a:endParaRPr lang="zh-CN" dirty="0">
              <a:solidFill>
                <a:schemeClr val="tx1"/>
              </a:solidFill>
              <a:effectLst>
                <a:outerShdw blurRad="38100" dist="19050" dir="2700000" algn="tl" rotWithShape="0">
                  <a:schemeClr val="dk1">
                    <a:alpha val="40000"/>
                  </a:schemeClr>
                </a:outerShdw>
              </a:effectLst>
            </a:endParaRPr>
          </a:p>
        </p:txBody>
      </p:sp>
      <p:sp>
        <p:nvSpPr>
          <p:cNvPr id="10" name="文本框 9"/>
          <p:cNvSpPr txBox="1"/>
          <p:nvPr/>
        </p:nvSpPr>
        <p:spPr>
          <a:xfrm>
            <a:off x="1158875" y="1330960"/>
            <a:ext cx="7529830" cy="923290"/>
          </a:xfrm>
          <a:prstGeom prst="rect">
            <a:avLst/>
          </a:prstGeom>
          <a:noFill/>
        </p:spPr>
        <p:txBody>
          <a:bodyPr wrap="square" lIns="0" tIns="0" rIns="0" bIns="0" rtlCol="0">
            <a:spAutoFit/>
          </a:bodyPr>
          <a:p>
            <a:r>
              <a:rPr lang="zh-CN" altLang="en-US" sz="2000" dirty="0">
                <a:solidFill>
                  <a:schemeClr val="tx1">
                    <a:lumMod val="75000"/>
                    <a:lumOff val="25000"/>
                  </a:schemeClr>
                </a:solidFill>
                <a:latin typeface="+mj-ea"/>
                <a:ea typeface="+mj-ea"/>
              </a:rPr>
              <a:t>确定英文关键词：</a:t>
            </a:r>
            <a:endParaRPr lang="zh-CN" altLang="en-US" sz="2000" dirty="0">
              <a:solidFill>
                <a:schemeClr val="tx1">
                  <a:lumMod val="75000"/>
                  <a:lumOff val="25000"/>
                </a:schemeClr>
              </a:solidFill>
              <a:latin typeface="+mj-ea"/>
              <a:ea typeface="+mj-ea"/>
            </a:endParaRPr>
          </a:p>
          <a:p>
            <a:r>
              <a:rPr lang="zh-CN" altLang="en-US" sz="2000" dirty="0">
                <a:solidFill>
                  <a:schemeClr val="tx1">
                    <a:lumMod val="75000"/>
                    <a:lumOff val="25000"/>
                  </a:schemeClr>
                </a:solidFill>
                <a:latin typeface="+mj-ea"/>
                <a:ea typeface="+mj-ea"/>
              </a:rPr>
              <a:t>将中文关键词在知网翻译助手中进行翻译，确定英文关键词，如下所示：</a:t>
            </a:r>
            <a:endParaRPr lang="zh-CN" altLang="en-US" sz="2000" dirty="0">
              <a:solidFill>
                <a:schemeClr val="tx1">
                  <a:lumMod val="75000"/>
                  <a:lumOff val="25000"/>
                </a:schemeClr>
              </a:solidFill>
              <a:latin typeface="+mj-ea"/>
              <a:ea typeface="+mj-ea"/>
            </a:endParaRPr>
          </a:p>
        </p:txBody>
      </p:sp>
      <p:grpSp>
        <p:nvGrpSpPr>
          <p:cNvPr id="8" name="组合 7"/>
          <p:cNvGrpSpPr/>
          <p:nvPr/>
        </p:nvGrpSpPr>
        <p:grpSpPr>
          <a:xfrm>
            <a:off x="8220710" y="1939925"/>
            <a:ext cx="3634740" cy="4178300"/>
            <a:chOff x="12881" y="1612"/>
            <a:chExt cx="5724" cy="6580"/>
          </a:xfrm>
        </p:grpSpPr>
        <p:sp>
          <p:nvSpPr>
            <p:cNvPr id="44" name="矩形: 圆角 43"/>
            <p:cNvSpPr/>
            <p:nvPr/>
          </p:nvSpPr>
          <p:spPr>
            <a:xfrm flipH="1">
              <a:off x="12881" y="1612"/>
              <a:ext cx="5724" cy="6580"/>
            </a:xfrm>
            <a:prstGeom prst="roundRect">
              <a:avLst>
                <a:gd name="adj" fmla="val 7156"/>
              </a:avLst>
            </a:prstGeom>
            <a:solidFill>
              <a:schemeClr val="accent1"/>
            </a:solidFill>
            <a:ln w="381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p>
              <a:pPr algn="r"/>
              <a:endParaRPr lang="zh-CN" altLang="en-US"/>
            </a:p>
          </p:txBody>
        </p:sp>
        <p:sp>
          <p:nvSpPr>
            <p:cNvPr id="46" name="文本框 45"/>
            <p:cNvSpPr txBox="1"/>
            <p:nvPr/>
          </p:nvSpPr>
          <p:spPr>
            <a:xfrm>
              <a:off x="13119" y="1989"/>
              <a:ext cx="5486" cy="581"/>
            </a:xfrm>
            <a:prstGeom prst="rect">
              <a:avLst/>
            </a:prstGeom>
            <a:noFill/>
          </p:spPr>
          <p:txBody>
            <a:bodyPr wrap="square" lIns="0" tIns="0" rIns="0" bIns="0" rtlCol="0">
              <a:spAutoFit/>
            </a:bodyPr>
            <a:p>
              <a:pPr algn="l"/>
              <a:endParaRPr lang="zh-CN" altLang="en-US" sz="2400" dirty="0">
                <a:solidFill>
                  <a:schemeClr val="bg1"/>
                </a:solidFill>
                <a:latin typeface="+mj-ea"/>
                <a:ea typeface="+mj-ea"/>
              </a:endParaRPr>
            </a:p>
          </p:txBody>
        </p:sp>
        <p:sp>
          <p:nvSpPr>
            <p:cNvPr id="16" name="文本框 15"/>
            <p:cNvSpPr txBox="1"/>
            <p:nvPr/>
          </p:nvSpPr>
          <p:spPr>
            <a:xfrm flipH="1">
              <a:off x="13061" y="2620"/>
              <a:ext cx="5429" cy="2876"/>
            </a:xfrm>
            <a:prstGeom prst="rect">
              <a:avLst/>
            </a:prstGeom>
            <a:noFill/>
          </p:spPr>
          <p:txBody>
            <a:bodyPr wrap="square" lIns="0" tIns="0" rIns="0" bIns="0">
              <a:noAutofit/>
            </a:bodyPr>
            <a:p>
              <a:pPr>
                <a:lnSpc>
                  <a:spcPct val="150000"/>
                </a:lnSpc>
              </a:pPr>
              <a:endParaRPr lang="zh-CN" altLang="en-US" dirty="0">
                <a:solidFill>
                  <a:schemeClr val="bg1"/>
                </a:solidFill>
              </a:endParaRPr>
            </a:p>
          </p:txBody>
        </p:sp>
        <p:sp>
          <p:nvSpPr>
            <p:cNvPr id="3" name="文本框 2"/>
            <p:cNvSpPr txBox="1"/>
            <p:nvPr/>
          </p:nvSpPr>
          <p:spPr>
            <a:xfrm>
              <a:off x="13004" y="2620"/>
              <a:ext cx="5486" cy="581"/>
            </a:xfrm>
            <a:prstGeom prst="rect">
              <a:avLst/>
            </a:prstGeom>
            <a:noFill/>
          </p:spPr>
          <p:txBody>
            <a:bodyPr wrap="square" lIns="0" tIns="0" rIns="0" bIns="0" rtlCol="0">
              <a:spAutoFit/>
            </a:bodyPr>
            <a:p>
              <a:pPr algn="l"/>
              <a:r>
                <a:rPr lang="zh-CN" altLang="en-US" sz="2400" dirty="0">
                  <a:solidFill>
                    <a:schemeClr val="bg1"/>
                  </a:solidFill>
                  <a:latin typeface="+mj-ea"/>
                  <a:ea typeface="+mj-ea"/>
                </a:rPr>
                <a:t>最后确定英文关键词为：</a:t>
              </a:r>
              <a:endParaRPr lang="zh-CN" altLang="en-US" sz="2400" dirty="0">
                <a:solidFill>
                  <a:schemeClr val="bg1"/>
                </a:solidFill>
                <a:latin typeface="+mj-ea"/>
                <a:ea typeface="+mj-ea"/>
              </a:endParaRPr>
            </a:p>
          </p:txBody>
        </p:sp>
        <p:sp>
          <p:nvSpPr>
            <p:cNvPr id="7" name="文本框 6"/>
            <p:cNvSpPr txBox="1"/>
            <p:nvPr/>
          </p:nvSpPr>
          <p:spPr>
            <a:xfrm flipH="1">
              <a:off x="13061" y="3618"/>
              <a:ext cx="5429" cy="2876"/>
            </a:xfrm>
            <a:prstGeom prst="rect">
              <a:avLst/>
            </a:prstGeom>
            <a:noFill/>
          </p:spPr>
          <p:txBody>
            <a:bodyPr wrap="square" lIns="0" tIns="0" rIns="0" bIns="0">
              <a:noAutofit/>
            </a:bodyPr>
            <a:p>
              <a:pPr>
                <a:lnSpc>
                  <a:spcPct val="150000"/>
                </a:lnSpc>
              </a:pPr>
              <a:r>
                <a:rPr lang="zh-CN" altLang="en-US" dirty="0">
                  <a:solidFill>
                    <a:schemeClr val="bg1"/>
                  </a:solidFill>
                </a:rPr>
                <a:t>Artificial intelligence：robot， deep learning</a:t>
              </a:r>
              <a:endParaRPr lang="zh-CN" altLang="en-US" dirty="0">
                <a:solidFill>
                  <a:schemeClr val="bg1"/>
                </a:solidFill>
              </a:endParaRPr>
            </a:p>
            <a:p>
              <a:pPr>
                <a:lnSpc>
                  <a:spcPct val="150000"/>
                </a:lnSpc>
              </a:pPr>
              <a:endParaRPr lang="zh-CN" altLang="en-US" dirty="0">
                <a:solidFill>
                  <a:schemeClr val="bg1"/>
                </a:solidFill>
              </a:endParaRPr>
            </a:p>
            <a:p>
              <a:pPr>
                <a:lnSpc>
                  <a:spcPct val="150000"/>
                </a:lnSpc>
              </a:pPr>
              <a:r>
                <a:rPr lang="zh-CN" altLang="en-US" dirty="0">
                  <a:solidFill>
                    <a:schemeClr val="bg1"/>
                  </a:solidFill>
                </a:rPr>
                <a:t>Intelligent logistics：Internet of things，big data</a:t>
              </a:r>
              <a:endParaRPr lang="zh-CN" altLang="en-US" dirty="0">
                <a:solidFill>
                  <a:schemeClr val="bg1"/>
                </a:solidFill>
              </a:endParaRPr>
            </a:p>
            <a:p>
              <a:pPr>
                <a:lnSpc>
                  <a:spcPct val="150000"/>
                </a:lnSpc>
              </a:pPr>
              <a:endParaRPr lang="zh-CN" altLang="en-US" dirty="0">
                <a:solidFill>
                  <a:schemeClr val="bg1"/>
                </a:solidFill>
              </a:endParaRPr>
            </a:p>
          </p:txBody>
        </p:sp>
      </p:grpSp>
      <p:pic>
        <p:nvPicPr>
          <p:cNvPr id="9" name="图片 8"/>
          <p:cNvPicPr>
            <a:picLocks noChangeAspect="1"/>
          </p:cNvPicPr>
          <p:nvPr/>
        </p:nvPicPr>
        <p:blipFill>
          <a:blip r:embed="rId1"/>
          <a:stretch>
            <a:fillRect/>
          </a:stretch>
        </p:blipFill>
        <p:spPr>
          <a:xfrm>
            <a:off x="798195" y="2305685"/>
            <a:ext cx="7155815" cy="249237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nvSpPr>
        <p:spPr>
          <a:xfrm>
            <a:off x="187325" y="306705"/>
            <a:ext cx="4949825" cy="8089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dirty="0">
                <a:solidFill>
                  <a:schemeClr val="tx1"/>
                </a:solidFill>
                <a:effectLst>
                  <a:outerShdw blurRad="38100" dist="19050" dir="2700000" algn="tl" rotWithShape="0">
                    <a:schemeClr val="dk1">
                      <a:alpha val="40000"/>
                    </a:schemeClr>
                  </a:outerShdw>
                </a:effectLst>
              </a:rPr>
              <a:t>一、课题分析</a:t>
            </a:r>
            <a:endParaRPr lang="zh-CN" dirty="0">
              <a:solidFill>
                <a:schemeClr val="tx1"/>
              </a:solidFill>
              <a:effectLst>
                <a:outerShdw blurRad="38100" dist="19050" dir="2700000" algn="tl" rotWithShape="0">
                  <a:schemeClr val="dk1">
                    <a:alpha val="40000"/>
                  </a:schemeClr>
                </a:outerShdw>
              </a:effectLst>
            </a:endParaRPr>
          </a:p>
        </p:txBody>
      </p:sp>
      <p:sp>
        <p:nvSpPr>
          <p:cNvPr id="10" name="文本框 9"/>
          <p:cNvSpPr txBox="1"/>
          <p:nvPr/>
        </p:nvSpPr>
        <p:spPr>
          <a:xfrm>
            <a:off x="707390" y="1139825"/>
            <a:ext cx="7529830" cy="307340"/>
          </a:xfrm>
          <a:prstGeom prst="rect">
            <a:avLst/>
          </a:prstGeom>
          <a:noFill/>
        </p:spPr>
        <p:txBody>
          <a:bodyPr wrap="square" lIns="0" tIns="0" rIns="0" bIns="0" rtlCol="0">
            <a:spAutoFit/>
          </a:bodyPr>
          <a:p>
            <a:r>
              <a:rPr lang="zh-CN" altLang="en-US" sz="2000" dirty="0">
                <a:solidFill>
                  <a:schemeClr val="tx1">
                    <a:lumMod val="75000"/>
                    <a:lumOff val="25000"/>
                  </a:schemeClr>
                </a:solidFill>
                <a:latin typeface="+mj-ea"/>
                <a:ea typeface="+mj-ea"/>
              </a:rPr>
              <a:t>通过知网可视化分析，</a:t>
            </a:r>
            <a:r>
              <a:rPr lang="zh-CN" altLang="en-US" sz="2000" dirty="0">
                <a:solidFill>
                  <a:srgbClr val="FF0000"/>
                </a:solidFill>
                <a:latin typeface="+mj-ea"/>
                <a:ea typeface="+mj-ea"/>
              </a:rPr>
              <a:t>人工智能</a:t>
            </a:r>
            <a:r>
              <a:rPr lang="en-US" altLang="zh-CN" sz="2000" dirty="0">
                <a:solidFill>
                  <a:srgbClr val="FF0000"/>
                </a:solidFill>
                <a:latin typeface="+mj-ea"/>
                <a:ea typeface="+mj-ea"/>
              </a:rPr>
              <a:t>*</a:t>
            </a:r>
            <a:r>
              <a:rPr lang="zh-CN" altLang="en-US" sz="2000" dirty="0">
                <a:solidFill>
                  <a:srgbClr val="FF0000"/>
                </a:solidFill>
                <a:latin typeface="+mj-ea"/>
                <a:ea typeface="+mj-ea"/>
              </a:rPr>
              <a:t>智慧物流</a:t>
            </a:r>
            <a:r>
              <a:rPr lang="zh-CN" altLang="en-US" sz="2000" dirty="0">
                <a:solidFill>
                  <a:schemeClr val="tx1">
                    <a:lumMod val="75000"/>
                    <a:lumOff val="25000"/>
                  </a:schemeClr>
                </a:solidFill>
                <a:latin typeface="+mj-ea"/>
                <a:ea typeface="+mj-ea"/>
              </a:rPr>
              <a:t>的发文情况截图如下：</a:t>
            </a:r>
            <a:endParaRPr lang="zh-CN" altLang="en-US" sz="2000" dirty="0">
              <a:solidFill>
                <a:schemeClr val="tx1">
                  <a:lumMod val="75000"/>
                  <a:lumOff val="25000"/>
                </a:schemeClr>
              </a:solidFill>
              <a:latin typeface="+mj-ea"/>
              <a:ea typeface="+mj-ea"/>
            </a:endParaRPr>
          </a:p>
        </p:txBody>
      </p:sp>
      <p:grpSp>
        <p:nvGrpSpPr>
          <p:cNvPr id="68" name="组合 67"/>
          <p:cNvGrpSpPr/>
          <p:nvPr/>
        </p:nvGrpSpPr>
        <p:grpSpPr>
          <a:xfrm flipH="1">
            <a:off x="8178166" y="2194560"/>
            <a:ext cx="3329940" cy="3664584"/>
            <a:chOff x="1124073" y="2176286"/>
            <a:chExt cx="3484727" cy="1249054"/>
          </a:xfrm>
        </p:grpSpPr>
        <p:sp>
          <p:nvSpPr>
            <p:cNvPr id="69" name="矩形: 圆角 68"/>
            <p:cNvSpPr/>
            <p:nvPr/>
          </p:nvSpPr>
          <p:spPr>
            <a:xfrm>
              <a:off x="1124073" y="2226499"/>
              <a:ext cx="3484727" cy="1198841"/>
            </a:xfrm>
            <a:prstGeom prst="roundRect">
              <a:avLst>
                <a:gd name="adj" fmla="val 7156"/>
              </a:avLst>
            </a:prstGeom>
            <a:solidFill>
              <a:schemeClr val="bg1"/>
            </a:solidFill>
            <a:ln w="381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p>
              <a:pPr indent="457200" algn="l" fontAlgn="auto"/>
              <a:r>
                <a:rPr lang="zh-CN" altLang="en-US">
                  <a:solidFill>
                    <a:schemeClr val="tx1"/>
                  </a:solidFill>
                </a:rPr>
                <a:t>从中可知，</a:t>
              </a:r>
              <a:r>
                <a:rPr lang="zh-CN" altLang="en-US">
                  <a:solidFill>
                    <a:srgbClr val="FF0000"/>
                  </a:solidFill>
                </a:rPr>
                <a:t>人工智能</a:t>
              </a:r>
              <a:r>
                <a:rPr lang="en-US" altLang="zh-CN">
                  <a:solidFill>
                    <a:srgbClr val="FF0000"/>
                  </a:solidFill>
                </a:rPr>
                <a:t>*</a:t>
              </a:r>
              <a:r>
                <a:rPr lang="zh-CN" altLang="en-US">
                  <a:solidFill>
                    <a:srgbClr val="FF0000"/>
                  </a:solidFill>
                </a:rPr>
                <a:t>智慧物流</a:t>
              </a:r>
              <a:r>
                <a:rPr lang="zh-CN" altLang="en-US">
                  <a:solidFill>
                    <a:schemeClr val="tx1"/>
                  </a:solidFill>
                </a:rPr>
                <a:t>该主题在</a:t>
              </a:r>
              <a:r>
                <a:rPr lang="en-US" altLang="zh-CN">
                  <a:solidFill>
                    <a:srgbClr val="FF0000"/>
                  </a:solidFill>
                </a:rPr>
                <a:t>2013</a:t>
              </a:r>
              <a:r>
                <a:rPr lang="zh-CN" altLang="en-US">
                  <a:solidFill>
                    <a:schemeClr val="tx1"/>
                  </a:solidFill>
                </a:rPr>
                <a:t>年发表第一篇文章，此后发文量逐年上升，并且在</a:t>
              </a:r>
              <a:r>
                <a:rPr lang="en-US" altLang="zh-CN">
                  <a:solidFill>
                    <a:srgbClr val="FF0000"/>
                  </a:solidFill>
                </a:rPr>
                <a:t>2021</a:t>
              </a:r>
              <a:r>
                <a:rPr lang="zh-CN" altLang="en-US">
                  <a:solidFill>
                    <a:schemeClr val="tx1"/>
                  </a:solidFill>
                </a:rPr>
                <a:t>年达到顶峰，在</a:t>
              </a:r>
              <a:r>
                <a:rPr lang="en-US" altLang="zh-CN">
                  <a:solidFill>
                    <a:srgbClr val="FF0000"/>
                  </a:solidFill>
                </a:rPr>
                <a:t>2024</a:t>
              </a:r>
              <a:r>
                <a:rPr lang="zh-CN" altLang="en-US">
                  <a:solidFill>
                    <a:schemeClr val="tx1"/>
                  </a:solidFill>
                </a:rPr>
                <a:t>年依旧呈现出上升的趋势。</a:t>
              </a:r>
              <a:endParaRPr lang="zh-CN" altLang="en-US">
                <a:solidFill>
                  <a:schemeClr val="tx1"/>
                </a:solidFill>
              </a:endParaRPr>
            </a:p>
          </p:txBody>
        </p:sp>
        <p:pic>
          <p:nvPicPr>
            <p:cNvPr id="70" name="图片 69" descr="图标&#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4030171" y="1845856"/>
              <a:ext cx="108651" cy="769511"/>
            </a:xfrm>
            <a:prstGeom prst="rect">
              <a:avLst/>
            </a:prstGeom>
          </p:spPr>
        </p:pic>
      </p:grpSp>
      <p:pic>
        <p:nvPicPr>
          <p:cNvPr id="3" name="图片 2"/>
          <p:cNvPicPr>
            <a:picLocks noChangeAspect="1"/>
          </p:cNvPicPr>
          <p:nvPr/>
        </p:nvPicPr>
        <p:blipFill>
          <a:blip r:embed="rId2"/>
          <a:stretch>
            <a:fillRect/>
          </a:stretch>
        </p:blipFill>
        <p:spPr>
          <a:xfrm>
            <a:off x="187325" y="2341880"/>
            <a:ext cx="7857490" cy="338645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87325" y="306705"/>
            <a:ext cx="4949825" cy="808990"/>
          </a:xfrm>
        </p:spPr>
        <p:txBody>
          <a:bodyPr>
            <a:normAutofit/>
          </a:bodyPr>
          <a:lstStyle/>
          <a:p>
            <a:r>
              <a:rPr lang="zh-CN" dirty="0">
                <a:solidFill>
                  <a:schemeClr val="tx1"/>
                </a:solidFill>
                <a:effectLst>
                  <a:outerShdw blurRad="38100" dist="19050" dir="2700000" algn="tl" rotWithShape="0">
                    <a:schemeClr val="dk1">
                      <a:alpha val="40000"/>
                    </a:schemeClr>
                  </a:outerShdw>
                </a:effectLst>
              </a:rPr>
              <a:t>一、课题分析</a:t>
            </a:r>
            <a:endParaRPr lang="zh-CN" dirty="0">
              <a:solidFill>
                <a:schemeClr val="tx1"/>
              </a:solidFill>
              <a:effectLst>
                <a:outerShdw blurRad="38100" dist="19050" dir="2700000" algn="tl" rotWithShape="0">
                  <a:schemeClr val="dk1">
                    <a:alpha val="40000"/>
                  </a:schemeClr>
                </a:outerShdw>
              </a:effectLst>
            </a:endParaRPr>
          </a:p>
        </p:txBody>
      </p:sp>
      <p:pic>
        <p:nvPicPr>
          <p:cNvPr id="4" name="图片 3" descr="图标&#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10945613" y="65274"/>
            <a:ext cx="360443" cy="842674"/>
          </a:xfrm>
          <a:prstGeom prst="rect">
            <a:avLst/>
          </a:prstGeom>
        </p:spPr>
      </p:pic>
      <p:sp>
        <p:nvSpPr>
          <p:cNvPr id="10" name="文本框 9"/>
          <p:cNvSpPr txBox="1"/>
          <p:nvPr/>
        </p:nvSpPr>
        <p:spPr>
          <a:xfrm>
            <a:off x="422275" y="1287780"/>
            <a:ext cx="11125200" cy="307340"/>
          </a:xfrm>
          <a:prstGeom prst="rect">
            <a:avLst/>
          </a:prstGeom>
          <a:noFill/>
        </p:spPr>
        <p:txBody>
          <a:bodyPr wrap="square" lIns="0" tIns="0" rIns="0" bIns="0" rtlCol="0">
            <a:spAutoFit/>
          </a:bodyPr>
          <a:p>
            <a:pPr algn="l">
              <a:buClrTx/>
              <a:buSzTx/>
              <a:buFontTx/>
            </a:pPr>
            <a:r>
              <a:rPr lang="zh-CN" altLang="en-US" sz="2000" dirty="0">
                <a:solidFill>
                  <a:schemeClr val="tx1">
                    <a:lumMod val="75000"/>
                    <a:lumOff val="25000"/>
                  </a:schemeClr>
                </a:solidFill>
                <a:latin typeface="+mj-ea"/>
                <a:ea typeface="+mj-ea"/>
              </a:rPr>
              <a:t>通过知网指数分析关键词：</a:t>
            </a:r>
            <a:r>
              <a:rPr lang="zh-CN" altLang="en-US" sz="2000" dirty="0">
                <a:solidFill>
                  <a:srgbClr val="FF0000"/>
                </a:solidFill>
                <a:latin typeface="+mj-ea"/>
                <a:ea typeface="+mj-ea"/>
              </a:rPr>
              <a:t>人工智能</a:t>
            </a:r>
            <a:r>
              <a:rPr lang="zh-CN" altLang="en-US" sz="2000" dirty="0">
                <a:solidFill>
                  <a:schemeClr val="tx1">
                    <a:lumMod val="75000"/>
                    <a:lumOff val="25000"/>
                  </a:schemeClr>
                </a:solidFill>
                <a:latin typeface="+mj-ea"/>
                <a:ea typeface="+mj-ea"/>
              </a:rPr>
              <a:t>、</a:t>
            </a:r>
            <a:r>
              <a:rPr lang="zh-CN" altLang="en-US" sz="2000" dirty="0">
                <a:solidFill>
                  <a:srgbClr val="FF0000"/>
                </a:solidFill>
                <a:latin typeface="+mj-ea"/>
                <a:ea typeface="+mj-ea"/>
              </a:rPr>
              <a:t>智慧物流</a:t>
            </a:r>
            <a:r>
              <a:rPr lang="en-US" altLang="zh-CN" sz="2000" dirty="0">
                <a:solidFill>
                  <a:schemeClr val="tx1">
                    <a:lumMod val="75000"/>
                    <a:lumOff val="25000"/>
                  </a:schemeClr>
                </a:solidFill>
                <a:latin typeface="+mj-ea"/>
                <a:ea typeface="+mj-ea"/>
              </a:rPr>
              <a:t> </a:t>
            </a:r>
            <a:r>
              <a:rPr lang="zh-CN" altLang="en-US" sz="2000" dirty="0">
                <a:solidFill>
                  <a:schemeClr val="tx1">
                    <a:lumMod val="75000"/>
                    <a:lumOff val="25000"/>
                  </a:schemeClr>
                </a:solidFill>
                <a:latin typeface="+mj-ea"/>
                <a:ea typeface="+mj-ea"/>
              </a:rPr>
              <a:t>截图如下：</a:t>
            </a:r>
            <a:endParaRPr lang="zh-CN" altLang="en-US" sz="2000" dirty="0">
              <a:solidFill>
                <a:schemeClr val="tx1">
                  <a:lumMod val="75000"/>
                  <a:lumOff val="25000"/>
                </a:schemeClr>
              </a:solidFill>
              <a:latin typeface="+mj-ea"/>
              <a:ea typeface="+mj-ea"/>
            </a:endParaRPr>
          </a:p>
        </p:txBody>
      </p:sp>
      <p:sp>
        <p:nvSpPr>
          <p:cNvPr id="11" name="文本框 10"/>
          <p:cNvSpPr txBox="1"/>
          <p:nvPr/>
        </p:nvSpPr>
        <p:spPr>
          <a:xfrm>
            <a:off x="866140" y="5020310"/>
            <a:ext cx="4341495" cy="1107440"/>
          </a:xfrm>
          <a:prstGeom prst="rect">
            <a:avLst/>
          </a:prstGeom>
          <a:noFill/>
        </p:spPr>
        <p:txBody>
          <a:bodyPr wrap="square" lIns="0" tIns="0" rIns="0" bIns="0">
            <a:spAutoFit/>
          </a:bodyPr>
          <a:p>
            <a:pPr algn="l">
              <a:lnSpc>
                <a:spcPct val="150000"/>
              </a:lnSpc>
              <a:buClrTx/>
              <a:buSzTx/>
              <a:buFontTx/>
            </a:pPr>
            <a:r>
              <a:rPr lang="zh-CN" altLang="en-US" sz="1600" b="1" dirty="0">
                <a:solidFill>
                  <a:schemeClr val="tx1">
                    <a:lumMod val="65000"/>
                    <a:lumOff val="35000"/>
                  </a:schemeClr>
                </a:solidFill>
              </a:rPr>
              <a:t>结合上图可以看出关键词</a:t>
            </a:r>
            <a:r>
              <a:rPr lang="zh-CN" altLang="en-US" sz="1600" b="1" dirty="0">
                <a:solidFill>
                  <a:srgbClr val="FF0000"/>
                </a:solidFill>
              </a:rPr>
              <a:t>人工智能</a:t>
            </a:r>
            <a:r>
              <a:rPr lang="zh-CN" altLang="en-US" sz="1600" b="1" dirty="0">
                <a:solidFill>
                  <a:schemeClr val="tx1">
                    <a:lumMod val="65000"/>
                    <a:lumOff val="35000"/>
                  </a:schemeClr>
                </a:solidFill>
              </a:rPr>
              <a:t>的学科主要分布在：</a:t>
            </a:r>
            <a:r>
              <a:rPr lang="zh-CN" altLang="en-US" sz="1600" b="1" dirty="0">
                <a:solidFill>
                  <a:srgbClr val="FF0000"/>
                </a:solidFill>
              </a:rPr>
              <a:t>自动化技术、计算机软件及计算机应用、信息经济与邮政经济、教育理论与教育管理</a:t>
            </a:r>
            <a:r>
              <a:rPr lang="zh-CN" altLang="en-US" sz="1600" b="1" dirty="0">
                <a:solidFill>
                  <a:schemeClr val="tx1">
                    <a:lumMod val="65000"/>
                    <a:lumOff val="35000"/>
                  </a:schemeClr>
                </a:solidFill>
              </a:rPr>
              <a:t>等</a:t>
            </a:r>
            <a:r>
              <a:rPr lang="zh-CN" altLang="en-US" sz="1600" b="1" dirty="0">
                <a:solidFill>
                  <a:schemeClr val="tx1">
                    <a:lumMod val="65000"/>
                    <a:lumOff val="35000"/>
                  </a:schemeClr>
                </a:solidFill>
              </a:rPr>
              <a:t>。</a:t>
            </a:r>
            <a:endParaRPr lang="zh-CN" altLang="en-US" sz="1600" b="1" dirty="0">
              <a:solidFill>
                <a:schemeClr val="tx1">
                  <a:lumMod val="65000"/>
                  <a:lumOff val="35000"/>
                </a:schemeClr>
              </a:solidFill>
            </a:endParaRPr>
          </a:p>
        </p:txBody>
      </p:sp>
      <p:sp>
        <p:nvSpPr>
          <p:cNvPr id="14" name="文本框 13"/>
          <p:cNvSpPr txBox="1"/>
          <p:nvPr/>
        </p:nvSpPr>
        <p:spPr>
          <a:xfrm>
            <a:off x="6809105" y="5020310"/>
            <a:ext cx="4341495" cy="1107440"/>
          </a:xfrm>
          <a:prstGeom prst="rect">
            <a:avLst/>
          </a:prstGeom>
          <a:noFill/>
        </p:spPr>
        <p:txBody>
          <a:bodyPr wrap="square" lIns="0" tIns="0" rIns="0" bIns="0">
            <a:spAutoFit/>
          </a:bodyPr>
          <a:p>
            <a:pPr algn="l">
              <a:lnSpc>
                <a:spcPct val="150000"/>
              </a:lnSpc>
              <a:buClrTx/>
              <a:buSzTx/>
              <a:buFontTx/>
            </a:pPr>
            <a:r>
              <a:rPr lang="zh-CN" altLang="en-US" sz="1600" b="1" dirty="0">
                <a:solidFill>
                  <a:schemeClr val="tx1">
                    <a:lumMod val="65000"/>
                    <a:lumOff val="35000"/>
                  </a:schemeClr>
                </a:solidFill>
                <a:sym typeface="+mn-ea"/>
              </a:rPr>
              <a:t>结合上图可以看出关键词</a:t>
            </a:r>
            <a:r>
              <a:rPr lang="zh-CN" altLang="en-US" sz="1600" b="1" dirty="0">
                <a:solidFill>
                  <a:srgbClr val="FF0000"/>
                </a:solidFill>
                <a:sym typeface="+mn-ea"/>
              </a:rPr>
              <a:t>智慧物流</a:t>
            </a:r>
            <a:r>
              <a:rPr lang="zh-CN" altLang="en-US" sz="1600" b="1" dirty="0">
                <a:solidFill>
                  <a:schemeClr val="tx1">
                    <a:lumMod val="65000"/>
                    <a:lumOff val="35000"/>
                  </a:schemeClr>
                </a:solidFill>
                <a:sym typeface="+mn-ea"/>
              </a:rPr>
              <a:t>的学科主要分布在：</a:t>
            </a:r>
            <a:r>
              <a:rPr lang="zh-CN" altLang="en-US" sz="1600" b="1" dirty="0">
                <a:solidFill>
                  <a:srgbClr val="FF0000"/>
                </a:solidFill>
                <a:sym typeface="+mn-ea"/>
              </a:rPr>
              <a:t>宏观经济与可持续发展、信息经济与邮政经济、工业经济、贸易经济</a:t>
            </a:r>
            <a:r>
              <a:rPr lang="zh-CN" altLang="en-US" sz="1600" b="1" dirty="0">
                <a:solidFill>
                  <a:schemeClr val="tx1">
                    <a:lumMod val="65000"/>
                    <a:lumOff val="35000"/>
                  </a:schemeClr>
                </a:solidFill>
                <a:sym typeface="+mn-ea"/>
              </a:rPr>
              <a:t>等。</a:t>
            </a:r>
            <a:endParaRPr lang="zh-CN" altLang="en-US" sz="1600" b="1" dirty="0">
              <a:solidFill>
                <a:schemeClr val="tx1">
                  <a:lumMod val="65000"/>
                  <a:lumOff val="35000"/>
                </a:schemeClr>
              </a:solidFill>
            </a:endParaRPr>
          </a:p>
        </p:txBody>
      </p:sp>
      <p:pic>
        <p:nvPicPr>
          <p:cNvPr id="3" name="图片 2"/>
          <p:cNvPicPr>
            <a:picLocks noChangeAspect="1"/>
          </p:cNvPicPr>
          <p:nvPr/>
        </p:nvPicPr>
        <p:blipFill>
          <a:blip r:embed="rId2"/>
          <a:stretch>
            <a:fillRect/>
          </a:stretch>
        </p:blipFill>
        <p:spPr>
          <a:xfrm>
            <a:off x="6280150" y="1969770"/>
            <a:ext cx="5400040" cy="2676525"/>
          </a:xfrm>
          <a:prstGeom prst="rect">
            <a:avLst/>
          </a:prstGeom>
        </p:spPr>
      </p:pic>
      <p:pic>
        <p:nvPicPr>
          <p:cNvPr id="5" name="图片 4"/>
          <p:cNvPicPr>
            <a:picLocks noChangeAspect="1"/>
          </p:cNvPicPr>
          <p:nvPr/>
        </p:nvPicPr>
        <p:blipFill>
          <a:blip r:embed="rId3"/>
          <a:stretch>
            <a:fillRect/>
          </a:stretch>
        </p:blipFill>
        <p:spPr>
          <a:xfrm>
            <a:off x="517525" y="1968500"/>
            <a:ext cx="5342255" cy="267843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87325" y="306705"/>
            <a:ext cx="4949825" cy="808990"/>
          </a:xfrm>
        </p:spPr>
        <p:txBody>
          <a:bodyPr>
            <a:normAutofit/>
          </a:bodyPr>
          <a:lstStyle/>
          <a:p>
            <a:r>
              <a:rPr lang="zh-CN" dirty="0">
                <a:solidFill>
                  <a:schemeClr val="tx1"/>
                </a:solidFill>
                <a:effectLst>
                  <a:outerShdw blurRad="38100" dist="19050" dir="2700000" algn="tl" rotWithShape="0">
                    <a:schemeClr val="dk1">
                      <a:alpha val="40000"/>
                    </a:schemeClr>
                  </a:outerShdw>
                </a:effectLst>
              </a:rPr>
              <a:t>一、课题分析</a:t>
            </a:r>
            <a:endParaRPr lang="zh-CN" dirty="0">
              <a:solidFill>
                <a:schemeClr val="tx1"/>
              </a:solidFill>
              <a:effectLst>
                <a:outerShdw blurRad="38100" dist="19050" dir="2700000" algn="tl" rotWithShape="0">
                  <a:schemeClr val="dk1">
                    <a:alpha val="40000"/>
                  </a:schemeClr>
                </a:outerShdw>
              </a:effectLst>
            </a:endParaRPr>
          </a:p>
        </p:txBody>
      </p:sp>
      <p:pic>
        <p:nvPicPr>
          <p:cNvPr id="4" name="图片 3" descr="图标&#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10945613" y="65274"/>
            <a:ext cx="360443" cy="842674"/>
          </a:xfrm>
          <a:prstGeom prst="rect">
            <a:avLst/>
          </a:prstGeom>
        </p:spPr>
      </p:pic>
      <p:sp>
        <p:nvSpPr>
          <p:cNvPr id="10" name="文本框 9"/>
          <p:cNvSpPr txBox="1"/>
          <p:nvPr/>
        </p:nvSpPr>
        <p:spPr>
          <a:xfrm>
            <a:off x="422275" y="1287780"/>
            <a:ext cx="11125200" cy="307340"/>
          </a:xfrm>
          <a:prstGeom prst="rect">
            <a:avLst/>
          </a:prstGeom>
          <a:noFill/>
        </p:spPr>
        <p:txBody>
          <a:bodyPr wrap="square" lIns="0" tIns="0" rIns="0" bIns="0" rtlCol="0">
            <a:spAutoFit/>
          </a:bodyPr>
          <a:p>
            <a:pPr algn="l">
              <a:buClrTx/>
              <a:buSzTx/>
              <a:buFontTx/>
            </a:pPr>
            <a:r>
              <a:rPr lang="zh-CN" altLang="en-US" sz="2000" dirty="0">
                <a:solidFill>
                  <a:schemeClr val="tx1">
                    <a:lumMod val="75000"/>
                    <a:lumOff val="25000"/>
                  </a:schemeClr>
                </a:solidFill>
                <a:latin typeface="+mj-ea"/>
                <a:ea typeface="+mj-ea"/>
              </a:rPr>
              <a:t>通过知网指数、超星发现分析</a:t>
            </a:r>
            <a:r>
              <a:rPr lang="zh-CN" altLang="en-US" sz="2000" dirty="0">
                <a:solidFill>
                  <a:srgbClr val="FF0000"/>
                </a:solidFill>
                <a:latin typeface="+mj-ea"/>
                <a:ea typeface="+mj-ea"/>
              </a:rPr>
              <a:t>人工智能</a:t>
            </a:r>
            <a:r>
              <a:rPr lang="en-US" altLang="zh-CN" sz="2000" dirty="0">
                <a:solidFill>
                  <a:srgbClr val="FF0000"/>
                </a:solidFill>
                <a:latin typeface="+mj-ea"/>
                <a:ea typeface="+mj-ea"/>
              </a:rPr>
              <a:t>*</a:t>
            </a:r>
            <a:r>
              <a:rPr lang="zh-CN" altLang="en-US" sz="2000" dirty="0">
                <a:solidFill>
                  <a:srgbClr val="FF0000"/>
                </a:solidFill>
                <a:latin typeface="+mj-ea"/>
                <a:ea typeface="+mj-ea"/>
              </a:rPr>
              <a:t>智慧物流</a:t>
            </a:r>
            <a:r>
              <a:rPr lang="zh-CN" altLang="en-US" sz="2000" dirty="0">
                <a:solidFill>
                  <a:schemeClr val="tx1">
                    <a:lumMod val="75000"/>
                    <a:lumOff val="25000"/>
                  </a:schemeClr>
                </a:solidFill>
                <a:latin typeface="+mj-ea"/>
                <a:ea typeface="+mj-ea"/>
              </a:rPr>
              <a:t>的文献类型，截图如下：</a:t>
            </a:r>
            <a:endParaRPr lang="zh-CN" altLang="en-US" sz="2000" dirty="0">
              <a:solidFill>
                <a:schemeClr val="tx1">
                  <a:lumMod val="75000"/>
                  <a:lumOff val="25000"/>
                </a:schemeClr>
              </a:solidFill>
              <a:latin typeface="+mj-ea"/>
              <a:ea typeface="+mj-ea"/>
            </a:endParaRPr>
          </a:p>
        </p:txBody>
      </p:sp>
      <p:sp>
        <p:nvSpPr>
          <p:cNvPr id="5" name="文本框 4"/>
          <p:cNvSpPr txBox="1"/>
          <p:nvPr/>
        </p:nvSpPr>
        <p:spPr>
          <a:xfrm>
            <a:off x="2001520" y="5346700"/>
            <a:ext cx="7211695" cy="615315"/>
          </a:xfrm>
          <a:prstGeom prst="rect">
            <a:avLst/>
          </a:prstGeom>
          <a:noFill/>
        </p:spPr>
        <p:txBody>
          <a:bodyPr wrap="square" lIns="0" tIns="0" rIns="0" bIns="0" rtlCol="0">
            <a:spAutoFit/>
          </a:bodyPr>
          <a:p>
            <a:pPr algn="l">
              <a:buClrTx/>
              <a:buSzTx/>
              <a:buFontTx/>
            </a:pPr>
            <a:r>
              <a:rPr lang="zh-CN" altLang="en-US" sz="2000" dirty="0">
                <a:solidFill>
                  <a:schemeClr val="tx1">
                    <a:lumMod val="75000"/>
                    <a:lumOff val="25000"/>
                  </a:schemeClr>
                </a:solidFill>
                <a:latin typeface="+mj-ea"/>
                <a:ea typeface="+mj-ea"/>
              </a:rPr>
              <a:t>通过</a:t>
            </a:r>
            <a:r>
              <a:rPr lang="zh-CN" sz="2000" dirty="0">
                <a:solidFill>
                  <a:schemeClr val="tx1">
                    <a:lumMod val="75000"/>
                    <a:lumOff val="25000"/>
                  </a:schemeClr>
                </a:solidFill>
                <a:latin typeface="+mj-ea"/>
                <a:ea typeface="+mj-ea"/>
              </a:rPr>
              <a:t>文献类型、资源类型分布功能，该课题的主要文献类型为：</a:t>
            </a:r>
            <a:r>
              <a:rPr lang="zh-CN" sz="2000" dirty="0">
                <a:solidFill>
                  <a:srgbClr val="FF0000"/>
                </a:solidFill>
                <a:latin typeface="+mj-ea"/>
                <a:ea typeface="+mj-ea"/>
              </a:rPr>
              <a:t>期刊论文、学位论文、图书、报纸、会议论文。</a:t>
            </a:r>
            <a:endParaRPr lang="zh-CN" sz="2000" dirty="0">
              <a:solidFill>
                <a:srgbClr val="FF0000"/>
              </a:solidFill>
              <a:latin typeface="+mj-ea"/>
              <a:ea typeface="+mj-ea"/>
            </a:endParaRPr>
          </a:p>
        </p:txBody>
      </p:sp>
      <p:pic>
        <p:nvPicPr>
          <p:cNvPr id="6" name="图片 5"/>
          <p:cNvPicPr>
            <a:picLocks noChangeAspect="1"/>
          </p:cNvPicPr>
          <p:nvPr/>
        </p:nvPicPr>
        <p:blipFill>
          <a:blip r:embed="rId2"/>
          <a:stretch>
            <a:fillRect/>
          </a:stretch>
        </p:blipFill>
        <p:spPr>
          <a:xfrm>
            <a:off x="422275" y="2443480"/>
            <a:ext cx="5867400" cy="2464435"/>
          </a:xfrm>
          <a:prstGeom prst="rect">
            <a:avLst/>
          </a:prstGeom>
        </p:spPr>
      </p:pic>
      <p:pic>
        <p:nvPicPr>
          <p:cNvPr id="18" name="图片 17"/>
          <p:cNvPicPr>
            <a:picLocks noChangeAspect="1"/>
          </p:cNvPicPr>
          <p:nvPr/>
        </p:nvPicPr>
        <p:blipFill>
          <a:blip r:embed="rId3"/>
          <a:stretch>
            <a:fillRect/>
          </a:stretch>
        </p:blipFill>
        <p:spPr>
          <a:xfrm>
            <a:off x="6499225" y="2443480"/>
            <a:ext cx="5427345" cy="246443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87325" y="306705"/>
            <a:ext cx="4949825" cy="808990"/>
          </a:xfrm>
        </p:spPr>
        <p:txBody>
          <a:bodyPr>
            <a:normAutofit/>
          </a:bodyPr>
          <a:lstStyle/>
          <a:p>
            <a:r>
              <a:rPr lang="zh-CN" dirty="0">
                <a:solidFill>
                  <a:schemeClr val="tx1"/>
                </a:solidFill>
                <a:effectLst>
                  <a:outerShdw blurRad="38100" dist="19050" dir="2700000" algn="tl" rotWithShape="0">
                    <a:schemeClr val="dk1">
                      <a:alpha val="40000"/>
                    </a:schemeClr>
                  </a:outerShdw>
                </a:effectLst>
              </a:rPr>
              <a:t>一、课题分析</a:t>
            </a:r>
            <a:endParaRPr lang="zh-CN" dirty="0">
              <a:solidFill>
                <a:schemeClr val="tx1"/>
              </a:solidFill>
              <a:effectLst>
                <a:outerShdw blurRad="38100" dist="19050" dir="2700000" algn="tl" rotWithShape="0">
                  <a:schemeClr val="dk1">
                    <a:alpha val="40000"/>
                  </a:schemeClr>
                </a:outerShdw>
              </a:effectLst>
            </a:endParaRPr>
          </a:p>
        </p:txBody>
      </p:sp>
      <p:pic>
        <p:nvPicPr>
          <p:cNvPr id="4" name="图片 3" descr="图标&#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10945613" y="65274"/>
            <a:ext cx="360443" cy="842674"/>
          </a:xfrm>
          <a:prstGeom prst="rect">
            <a:avLst/>
          </a:prstGeom>
        </p:spPr>
      </p:pic>
      <p:sp>
        <p:nvSpPr>
          <p:cNvPr id="69" name="矩形: 圆角 68"/>
          <p:cNvSpPr/>
          <p:nvPr/>
        </p:nvSpPr>
        <p:spPr>
          <a:xfrm flipH="1">
            <a:off x="187325" y="1297940"/>
            <a:ext cx="11734800" cy="4928235"/>
          </a:xfrm>
          <a:prstGeom prst="roundRect">
            <a:avLst>
              <a:gd name="adj" fmla="val 7156"/>
            </a:avLst>
          </a:prstGeom>
          <a:solidFill>
            <a:schemeClr val="bg1"/>
          </a:solidFill>
          <a:ln w="381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p>
            <a:pPr algn="ctr" fontAlgn="auto">
              <a:buClrTx/>
              <a:buSzTx/>
              <a:buNone/>
            </a:pPr>
            <a:r>
              <a:rPr lang="zh-CN" sz="3600" dirty="0">
                <a:solidFill>
                  <a:schemeClr val="tx1">
                    <a:lumMod val="75000"/>
                    <a:lumOff val="25000"/>
                  </a:schemeClr>
                </a:solidFill>
                <a:latin typeface="+mj-ea"/>
                <a:ea typeface="+mj-ea"/>
              </a:rPr>
              <a:t>课题分析小结</a:t>
            </a:r>
            <a:endParaRPr lang="zh-CN" sz="3600" dirty="0">
              <a:solidFill>
                <a:schemeClr val="tx1"/>
              </a:solidFill>
              <a:latin typeface="+mj-ea"/>
              <a:ea typeface="+mj-ea"/>
            </a:endParaRPr>
          </a:p>
          <a:p>
            <a:pPr algn="l" fontAlgn="auto">
              <a:buClrTx/>
              <a:buSzTx/>
              <a:buNone/>
            </a:pPr>
            <a:endParaRPr lang="zh-CN" sz="2400" dirty="0">
              <a:solidFill>
                <a:schemeClr val="tx1">
                  <a:lumMod val="75000"/>
                  <a:lumOff val="25000"/>
                </a:schemeClr>
              </a:solidFill>
              <a:latin typeface="+mj-ea"/>
              <a:ea typeface="+mj-ea"/>
            </a:endParaRPr>
          </a:p>
          <a:p>
            <a:pPr algn="l" fontAlgn="auto">
              <a:buClrTx/>
              <a:buSzTx/>
              <a:buNone/>
            </a:pPr>
            <a:r>
              <a:rPr lang="zh-CN" sz="2400" dirty="0">
                <a:solidFill>
                  <a:schemeClr val="tx1">
                    <a:lumMod val="75000"/>
                    <a:lumOff val="25000"/>
                  </a:schemeClr>
                </a:solidFill>
                <a:latin typeface="+mj-ea"/>
                <a:ea typeface="+mj-ea"/>
              </a:rPr>
              <a:t>中文关键词：</a:t>
            </a:r>
            <a:r>
              <a:rPr lang="zh-CN" sz="2400" dirty="0">
                <a:solidFill>
                  <a:srgbClr val="FF0000"/>
                </a:solidFill>
                <a:latin typeface="+mj-ea"/>
                <a:ea typeface="+mj-ea"/>
                <a:sym typeface="+mn-ea"/>
              </a:rPr>
              <a:t>人工智能、机器人、深度学习；</a:t>
            </a:r>
            <a:endParaRPr lang="zh-CN" sz="2400" dirty="0">
              <a:solidFill>
                <a:srgbClr val="FF0000"/>
              </a:solidFill>
              <a:latin typeface="+mj-ea"/>
              <a:ea typeface="+mj-ea"/>
            </a:endParaRPr>
          </a:p>
          <a:p>
            <a:pPr algn="l" fontAlgn="auto">
              <a:buClrTx/>
              <a:buSzTx/>
              <a:buNone/>
            </a:pPr>
            <a:r>
              <a:rPr lang="zh-CN" sz="2400" dirty="0">
                <a:solidFill>
                  <a:srgbClr val="FF0000"/>
                </a:solidFill>
                <a:latin typeface="+mj-ea"/>
                <a:ea typeface="+mj-ea"/>
                <a:sym typeface="+mn-ea"/>
              </a:rPr>
              <a:t>                        智慧物流、大数据、物联网</a:t>
            </a:r>
            <a:endParaRPr lang="zh-CN" sz="2400" dirty="0">
              <a:solidFill>
                <a:srgbClr val="FF0000"/>
              </a:solidFill>
              <a:latin typeface="+mj-ea"/>
              <a:ea typeface="+mj-ea"/>
              <a:sym typeface="+mn-ea"/>
            </a:endParaRPr>
          </a:p>
          <a:p>
            <a:pPr algn="l">
              <a:lnSpc>
                <a:spcPct val="100000"/>
              </a:lnSpc>
              <a:buClrTx/>
              <a:buSzTx/>
              <a:buNone/>
            </a:pPr>
            <a:r>
              <a:rPr lang="zh-CN" sz="2400" dirty="0">
                <a:solidFill>
                  <a:schemeClr val="tx1">
                    <a:lumMod val="75000"/>
                    <a:lumOff val="25000"/>
                  </a:schemeClr>
                </a:solidFill>
                <a:latin typeface="+mj-ea"/>
                <a:ea typeface="+mj-ea"/>
                <a:sym typeface="+mn-ea"/>
              </a:rPr>
              <a:t>英文关键词：</a:t>
            </a:r>
            <a:r>
              <a:rPr lang="zh-CN" sz="2400" dirty="0">
                <a:solidFill>
                  <a:srgbClr val="FF0000"/>
                </a:solidFill>
                <a:latin typeface="+mj-ea"/>
                <a:ea typeface="+mj-ea"/>
                <a:sym typeface="+mn-ea"/>
              </a:rPr>
              <a:t>Artificial intelligence：deep learning，robotArtificial intelligence；</a:t>
            </a:r>
            <a:endParaRPr lang="zh-CN" sz="2400" dirty="0">
              <a:solidFill>
                <a:srgbClr val="FF0000"/>
              </a:solidFill>
              <a:latin typeface="+mj-ea"/>
              <a:ea typeface="+mj-ea"/>
            </a:endParaRPr>
          </a:p>
          <a:p>
            <a:pPr algn="l">
              <a:lnSpc>
                <a:spcPct val="100000"/>
              </a:lnSpc>
              <a:buClrTx/>
              <a:buSzTx/>
              <a:buNone/>
            </a:pPr>
            <a:r>
              <a:rPr lang="zh-CN" sz="2400" dirty="0">
                <a:solidFill>
                  <a:schemeClr val="tx1">
                    <a:lumMod val="75000"/>
                    <a:lumOff val="25000"/>
                  </a:schemeClr>
                </a:solidFill>
                <a:latin typeface="+mj-ea"/>
                <a:ea typeface="+mj-ea"/>
                <a:sym typeface="+mn-ea"/>
              </a:rPr>
              <a:t>      </a:t>
            </a:r>
            <a:r>
              <a:rPr lang="zh-CN" sz="2400" dirty="0">
                <a:solidFill>
                  <a:srgbClr val="FF0000"/>
                </a:solidFill>
                <a:latin typeface="+mj-ea"/>
                <a:ea typeface="+mj-ea"/>
                <a:sym typeface="+mn-ea"/>
              </a:rPr>
              <a:t>               </a:t>
            </a:r>
            <a:r>
              <a:rPr lang="en-US" altLang="zh-CN" sz="2400" dirty="0">
                <a:solidFill>
                  <a:srgbClr val="FF0000"/>
                </a:solidFill>
                <a:latin typeface="+mj-ea"/>
                <a:ea typeface="+mj-ea"/>
                <a:sym typeface="+mn-ea"/>
              </a:rPr>
              <a:t>  </a:t>
            </a:r>
            <a:r>
              <a:rPr lang="zh-CN" sz="2400" dirty="0">
                <a:solidFill>
                  <a:srgbClr val="FF0000"/>
                </a:solidFill>
                <a:latin typeface="+mj-ea"/>
                <a:ea typeface="+mj-ea"/>
                <a:sym typeface="+mn-ea"/>
              </a:rPr>
              <a:t> Intelligent logistics：Internet of things，big data</a:t>
            </a:r>
            <a:endParaRPr lang="zh-CN" sz="2400" dirty="0">
              <a:solidFill>
                <a:schemeClr val="tx1">
                  <a:lumMod val="75000"/>
                  <a:lumOff val="25000"/>
                </a:schemeClr>
              </a:solidFill>
              <a:latin typeface="+mj-ea"/>
              <a:ea typeface="+mj-ea"/>
              <a:sym typeface="+mn-ea"/>
            </a:endParaRPr>
          </a:p>
          <a:p>
            <a:pPr algn="l">
              <a:lnSpc>
                <a:spcPct val="100000"/>
              </a:lnSpc>
              <a:buClrTx/>
              <a:buSzTx/>
              <a:buNone/>
            </a:pPr>
            <a:r>
              <a:rPr lang="zh-CN" sz="2400" dirty="0">
                <a:solidFill>
                  <a:schemeClr val="tx1">
                    <a:lumMod val="75000"/>
                    <a:lumOff val="25000"/>
                  </a:schemeClr>
                </a:solidFill>
                <a:latin typeface="+mj-ea"/>
                <a:ea typeface="+mj-ea"/>
                <a:sym typeface="+mn-ea"/>
              </a:rPr>
              <a:t>主要所属学科：</a:t>
            </a:r>
            <a:r>
              <a:rPr lang="zh-CN" sz="2400" dirty="0">
                <a:solidFill>
                  <a:srgbClr val="FF0000"/>
                </a:solidFill>
                <a:latin typeface="+mj-ea"/>
                <a:ea typeface="+mj-ea"/>
                <a:sym typeface="+mn-ea"/>
              </a:rPr>
              <a:t>自动化技术、计算机软件及计算机应用、信息经济与邮政经济；</a:t>
            </a:r>
            <a:endParaRPr lang="zh-CN" sz="2400" dirty="0">
              <a:solidFill>
                <a:srgbClr val="FF0000"/>
              </a:solidFill>
              <a:latin typeface="+mj-ea"/>
              <a:ea typeface="+mj-ea"/>
              <a:sym typeface="+mn-ea"/>
            </a:endParaRPr>
          </a:p>
          <a:p>
            <a:pPr algn="l">
              <a:lnSpc>
                <a:spcPct val="100000"/>
              </a:lnSpc>
              <a:buClrTx/>
              <a:buSzTx/>
              <a:buNone/>
            </a:pPr>
            <a:r>
              <a:rPr lang="zh-CN" sz="2400" dirty="0">
                <a:solidFill>
                  <a:srgbClr val="FF0000"/>
                </a:solidFill>
                <a:latin typeface="+mj-ea"/>
                <a:ea typeface="+mj-ea"/>
                <a:sym typeface="+mn-ea"/>
              </a:rPr>
              <a:t> </a:t>
            </a:r>
            <a:r>
              <a:rPr lang="en-US" altLang="zh-CN" sz="2400" dirty="0">
                <a:solidFill>
                  <a:srgbClr val="FF0000"/>
                </a:solidFill>
                <a:latin typeface="+mj-ea"/>
                <a:ea typeface="+mj-ea"/>
                <a:sym typeface="+mn-ea"/>
              </a:rPr>
              <a:t>                       </a:t>
            </a:r>
            <a:r>
              <a:rPr lang="zh-CN" sz="2400" dirty="0">
                <a:solidFill>
                  <a:srgbClr val="FF0000"/>
                </a:solidFill>
                <a:latin typeface="+mj-ea"/>
                <a:ea typeface="+mj-ea"/>
                <a:sym typeface="+mn-ea"/>
              </a:rPr>
              <a:t>教育理论与教育管理、宏观经济与可持续发展、工业经济、贸易经济等。</a:t>
            </a:r>
            <a:endParaRPr lang="zh-CN" sz="2400" dirty="0">
              <a:solidFill>
                <a:srgbClr val="FF0000"/>
              </a:solidFill>
              <a:latin typeface="+mj-ea"/>
              <a:ea typeface="+mj-ea"/>
              <a:sym typeface="+mn-ea"/>
            </a:endParaRPr>
          </a:p>
          <a:p>
            <a:pPr algn="l">
              <a:lnSpc>
                <a:spcPct val="100000"/>
              </a:lnSpc>
              <a:buClrTx/>
              <a:buSzTx/>
              <a:buNone/>
            </a:pPr>
            <a:r>
              <a:rPr lang="zh-CN" sz="2400" dirty="0">
                <a:solidFill>
                  <a:schemeClr val="tx1">
                    <a:lumMod val="75000"/>
                    <a:lumOff val="25000"/>
                  </a:schemeClr>
                </a:solidFill>
                <a:latin typeface="+mj-ea"/>
                <a:ea typeface="+mj-ea"/>
                <a:sym typeface="+mn-ea"/>
              </a:rPr>
              <a:t>主要文献类型：</a:t>
            </a:r>
            <a:r>
              <a:rPr lang="zh-CN" sz="2400" dirty="0">
                <a:solidFill>
                  <a:srgbClr val="FF0000"/>
                </a:solidFill>
                <a:latin typeface="+mj-ea"/>
                <a:ea typeface="+mj-ea"/>
                <a:sym typeface="+mn-ea"/>
              </a:rPr>
              <a:t>期刊论文、学位论文、图书、报纸、会议论文。</a:t>
            </a:r>
            <a:endParaRPr lang="zh-CN" sz="2400" dirty="0">
              <a:solidFill>
                <a:srgbClr val="FF0000"/>
              </a:solidFill>
              <a:latin typeface="+mj-ea"/>
              <a:ea typeface="+mj-ea"/>
            </a:endParaRPr>
          </a:p>
          <a:p>
            <a:pPr algn="ctr">
              <a:buNone/>
            </a:pPr>
            <a:endParaRPr lang="zh-CN" altLang="en-US" sz="2000">
              <a:solidFill>
                <a:srgbClr val="FF0000"/>
              </a:solidFill>
            </a:endParaRPr>
          </a:p>
          <a:p>
            <a:pPr indent="457200" algn="l" fontAlgn="auto"/>
            <a:endParaRPr lang="zh-CN" altLang="en-US" sz="2000">
              <a:solidFill>
                <a:srgbClr val="FF0000"/>
              </a:solidFill>
              <a:sym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86380" y="3170555"/>
            <a:ext cx="6618605" cy="1177290"/>
          </a:xfrm>
        </p:spPr>
        <p:txBody>
          <a:bodyPr>
            <a:normAutofit fontScale="90000"/>
          </a:bodyPr>
          <a:lstStyle/>
          <a:p>
            <a:r>
              <a:rPr lang="zh-CN" altLang="en-US" dirty="0">
                <a:ln w="34925">
                  <a:solidFill>
                    <a:schemeClr val="tx1"/>
                  </a:solidFill>
                </a:ln>
              </a:rPr>
              <a:t>确定检索式</a:t>
            </a:r>
            <a:endParaRPr lang="zh-CN" altLang="en-US" dirty="0">
              <a:ln w="34925">
                <a:solidFill>
                  <a:schemeClr val="tx1"/>
                </a:solidFill>
              </a:ln>
            </a:endParaRPr>
          </a:p>
        </p:txBody>
      </p:sp>
      <p:sp>
        <p:nvSpPr>
          <p:cNvPr id="3" name="文本占位符 2"/>
          <p:cNvSpPr>
            <a:spLocks noGrp="1"/>
          </p:cNvSpPr>
          <p:nvPr>
            <p:ph type="body" sz="quarter" idx="10"/>
          </p:nvPr>
        </p:nvSpPr>
        <p:spPr/>
        <p:txBody>
          <a:bodyPr/>
          <a:lstStyle/>
          <a:p>
            <a:r>
              <a:rPr lang="en-US" altLang="zh-CN" dirty="0"/>
              <a:t>PART 2</a:t>
            </a:r>
            <a:endParaRPr lang="zh-CN" altLang="en-US" dirty="0"/>
          </a:p>
        </p:txBody>
      </p:sp>
      <p:pic>
        <p:nvPicPr>
          <p:cNvPr id="5" name="图片 4" descr="图标&#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flipH="1">
            <a:off x="492980" y="2719550"/>
            <a:ext cx="736955" cy="1722914"/>
          </a:xfrm>
          <a:prstGeom prst="rect">
            <a:avLst/>
          </a:prstGeom>
        </p:spPr>
      </p:pic>
      <p:pic>
        <p:nvPicPr>
          <p:cNvPr id="6" name="图片 5" descr="图标&#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a:off x="10962065" y="2719550"/>
            <a:ext cx="736955" cy="172291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圆角 68"/>
          <p:cNvSpPr/>
          <p:nvPr/>
        </p:nvSpPr>
        <p:spPr>
          <a:xfrm flipH="1">
            <a:off x="1707516" y="1327151"/>
            <a:ext cx="9173210" cy="4777105"/>
          </a:xfrm>
          <a:prstGeom prst="roundRect">
            <a:avLst>
              <a:gd name="adj" fmla="val 7156"/>
            </a:avLst>
          </a:prstGeom>
          <a:solidFill>
            <a:schemeClr val="bg1"/>
          </a:solidFill>
          <a:ln w="38100">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p>
            <a:pPr algn="ctr">
              <a:buNone/>
            </a:pPr>
            <a:endParaRPr lang="zh-CN" altLang="en-US">
              <a:solidFill>
                <a:srgbClr val="FF0000"/>
              </a:solidFill>
            </a:endParaRPr>
          </a:p>
          <a:p>
            <a:pPr indent="457200" algn="l" fontAlgn="auto"/>
            <a:endParaRPr lang="zh-CN" altLang="en-US">
              <a:solidFill>
                <a:schemeClr val="tx1"/>
              </a:solidFill>
              <a:sym typeface="+mn-ea"/>
            </a:endParaRPr>
          </a:p>
        </p:txBody>
      </p:sp>
      <p:sp>
        <p:nvSpPr>
          <p:cNvPr id="2" name="标题 1"/>
          <p:cNvSpPr>
            <a:spLocks noGrp="1"/>
          </p:cNvSpPr>
          <p:nvPr>
            <p:ph type="title" idx="4294967295"/>
          </p:nvPr>
        </p:nvSpPr>
        <p:spPr>
          <a:xfrm>
            <a:off x="187325" y="306705"/>
            <a:ext cx="4949825" cy="808990"/>
          </a:xfrm>
        </p:spPr>
        <p:txBody>
          <a:bodyPr>
            <a:normAutofit/>
          </a:bodyPr>
          <a:lstStyle/>
          <a:p>
            <a:r>
              <a:rPr lang="zh-CN" dirty="0">
                <a:solidFill>
                  <a:schemeClr val="tx1"/>
                </a:solidFill>
                <a:effectLst>
                  <a:outerShdw blurRad="38100" dist="19050" dir="2700000" algn="tl" rotWithShape="0">
                    <a:schemeClr val="dk1">
                      <a:alpha val="40000"/>
                    </a:schemeClr>
                  </a:outerShdw>
                </a:effectLst>
              </a:rPr>
              <a:t>二、确定检索式</a:t>
            </a:r>
            <a:endParaRPr lang="zh-CN" dirty="0">
              <a:solidFill>
                <a:schemeClr val="tx1"/>
              </a:solidFill>
              <a:effectLst>
                <a:outerShdw blurRad="38100" dist="19050" dir="2700000" algn="tl" rotWithShape="0">
                  <a:schemeClr val="dk1">
                    <a:alpha val="40000"/>
                  </a:schemeClr>
                </a:outerShdw>
              </a:effectLst>
            </a:endParaRPr>
          </a:p>
        </p:txBody>
      </p:sp>
      <p:pic>
        <p:nvPicPr>
          <p:cNvPr id="4" name="图片 3" descr="图标&#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10945613" y="65274"/>
            <a:ext cx="360443" cy="842674"/>
          </a:xfrm>
          <a:prstGeom prst="rect">
            <a:avLst/>
          </a:prstGeom>
        </p:spPr>
      </p:pic>
      <p:grpSp>
        <p:nvGrpSpPr>
          <p:cNvPr id="8" name="组合 7"/>
          <p:cNvGrpSpPr/>
          <p:nvPr/>
        </p:nvGrpSpPr>
        <p:grpSpPr>
          <a:xfrm>
            <a:off x="-763064" y="1148537"/>
            <a:ext cx="11267976" cy="4646869"/>
            <a:chOff x="13119" y="1989"/>
            <a:chExt cx="8746" cy="5941"/>
          </a:xfrm>
        </p:grpSpPr>
        <p:sp>
          <p:nvSpPr>
            <p:cNvPr id="46" name="文本框 45"/>
            <p:cNvSpPr txBox="1"/>
            <p:nvPr/>
          </p:nvSpPr>
          <p:spPr>
            <a:xfrm>
              <a:off x="13119" y="1989"/>
              <a:ext cx="5486" cy="581"/>
            </a:xfrm>
            <a:prstGeom prst="rect">
              <a:avLst/>
            </a:prstGeom>
            <a:noFill/>
          </p:spPr>
          <p:txBody>
            <a:bodyPr wrap="square" lIns="0" tIns="0" rIns="0" bIns="0" rtlCol="0">
              <a:spAutoFit/>
            </a:bodyPr>
            <a:p>
              <a:pPr algn="l"/>
              <a:endParaRPr lang="zh-CN" altLang="en-US" sz="2400" dirty="0">
                <a:solidFill>
                  <a:schemeClr val="bg1"/>
                </a:solidFill>
                <a:latin typeface="+mj-ea"/>
                <a:ea typeface="+mj-ea"/>
              </a:endParaRPr>
            </a:p>
          </p:txBody>
        </p:sp>
        <p:sp>
          <p:nvSpPr>
            <p:cNvPr id="7" name="文本框 6"/>
            <p:cNvSpPr txBox="1"/>
            <p:nvPr/>
          </p:nvSpPr>
          <p:spPr>
            <a:xfrm flipH="1">
              <a:off x="15745" y="2612"/>
              <a:ext cx="6120" cy="5318"/>
            </a:xfrm>
            <a:prstGeom prst="rect">
              <a:avLst/>
            </a:prstGeom>
            <a:noFill/>
          </p:spPr>
          <p:txBody>
            <a:bodyPr wrap="square" lIns="0" tIns="0" rIns="0" bIns="0">
              <a:noAutofit/>
            </a:bodyPr>
            <a:p>
              <a:pPr algn="l">
                <a:lnSpc>
                  <a:spcPct val="100000"/>
                </a:lnSpc>
                <a:buClrTx/>
                <a:buSzTx/>
                <a:buFontTx/>
              </a:pPr>
              <a:endParaRPr lang="zh-CN" sz="2400" dirty="0">
                <a:latin typeface="+mj-ea"/>
                <a:ea typeface="+mj-ea"/>
              </a:endParaRPr>
            </a:p>
            <a:p>
              <a:pPr algn="l">
                <a:lnSpc>
                  <a:spcPct val="100000"/>
                </a:lnSpc>
                <a:buClrTx/>
                <a:buSzTx/>
                <a:buFontTx/>
              </a:pPr>
              <a:r>
                <a:rPr lang="zh-CN" sz="2400" dirty="0">
                  <a:solidFill>
                    <a:schemeClr val="tx1">
                      <a:lumMod val="75000"/>
                      <a:lumOff val="25000"/>
                    </a:schemeClr>
                  </a:solidFill>
                  <a:latin typeface="+mj-ea"/>
                  <a:ea typeface="+mj-ea"/>
                </a:rPr>
                <a:t>中文初步检索式：</a:t>
              </a:r>
              <a:r>
                <a:rPr lang="zh-CN" sz="2400" dirty="0">
                  <a:solidFill>
                    <a:srgbClr val="FF0000"/>
                  </a:solidFill>
                  <a:latin typeface="+mj-ea"/>
                  <a:ea typeface="+mj-ea"/>
                  <a:sym typeface="+mn-ea"/>
                </a:rPr>
                <a:t>SU=（人工智能 + 机器人 + 深度学习）</a:t>
              </a:r>
              <a:r>
                <a:rPr lang="en-US" altLang="zh-CN" sz="2400" dirty="0">
                  <a:solidFill>
                    <a:srgbClr val="FF0000"/>
                  </a:solidFill>
                  <a:latin typeface="+mj-ea"/>
                  <a:ea typeface="+mj-ea"/>
                  <a:sym typeface="+mn-ea"/>
                </a:rPr>
                <a:t>           </a:t>
              </a:r>
              <a:r>
                <a:rPr lang="zh-CN" sz="2400" dirty="0">
                  <a:solidFill>
                    <a:srgbClr val="FF0000"/>
                  </a:solidFill>
                  <a:latin typeface="+mj-ea"/>
                  <a:ea typeface="+mj-ea"/>
                  <a:sym typeface="+mn-ea"/>
                </a:rPr>
                <a:t>AND SU=（智慧物流 + 物联网 + 大数据 ）</a:t>
              </a:r>
              <a:endParaRPr lang="zh-CN" sz="2400" dirty="0">
                <a:solidFill>
                  <a:srgbClr val="FF0000"/>
                </a:solidFill>
                <a:latin typeface="+mj-ea"/>
                <a:ea typeface="+mj-ea"/>
                <a:sym typeface="+mn-ea"/>
              </a:endParaRPr>
            </a:p>
            <a:p>
              <a:pPr algn="l">
                <a:lnSpc>
                  <a:spcPct val="100000"/>
                </a:lnSpc>
                <a:buClrTx/>
                <a:buSzTx/>
                <a:buFontTx/>
              </a:pPr>
              <a:endParaRPr lang="zh-CN" sz="2400" dirty="0">
                <a:latin typeface="+mj-ea"/>
                <a:ea typeface="+mj-ea"/>
                <a:sym typeface="+mn-ea"/>
              </a:endParaRPr>
            </a:p>
            <a:p>
              <a:pPr algn="l">
                <a:lnSpc>
                  <a:spcPct val="100000"/>
                </a:lnSpc>
                <a:buClrTx/>
                <a:buSzTx/>
                <a:buFontTx/>
              </a:pPr>
              <a:r>
                <a:rPr lang="zh-CN" sz="2400" dirty="0">
                  <a:solidFill>
                    <a:schemeClr val="tx1">
                      <a:lumMod val="75000"/>
                      <a:lumOff val="25000"/>
                    </a:schemeClr>
                  </a:solidFill>
                  <a:latin typeface="+mj-ea"/>
                  <a:ea typeface="+mj-ea"/>
                </a:rPr>
                <a:t>外文初步检索式：</a:t>
              </a:r>
              <a:r>
                <a:rPr lang="zh-CN" sz="2400" dirty="0">
                  <a:solidFill>
                    <a:srgbClr val="FF0000"/>
                  </a:solidFill>
                  <a:latin typeface="+mj-ea"/>
                  <a:ea typeface="+mj-ea"/>
                  <a:sym typeface="+mn-ea"/>
                </a:rPr>
                <a:t>SU=（Artificial intelligence OR robotics OR deep learning）AND SU=（intelligent logistics OR Internet of Things OR big data)</a:t>
              </a:r>
              <a:endParaRPr lang="zh-CN" sz="2400" dirty="0">
                <a:solidFill>
                  <a:srgbClr val="FF0000"/>
                </a:solidFill>
                <a:latin typeface="+mj-ea"/>
                <a:ea typeface="+mj-ea"/>
                <a:sym typeface="+mn-ea"/>
              </a:endParaRPr>
            </a:p>
            <a:p>
              <a:pPr algn="l">
                <a:lnSpc>
                  <a:spcPct val="100000"/>
                </a:lnSpc>
                <a:buClrTx/>
                <a:buSzTx/>
                <a:buFontTx/>
              </a:pPr>
              <a:endParaRPr lang="zh-CN" sz="2400" dirty="0">
                <a:solidFill>
                  <a:srgbClr val="FF0000"/>
                </a:solidFill>
                <a:latin typeface="+mj-ea"/>
                <a:ea typeface="+mj-ea"/>
                <a:sym typeface="+mn-ea"/>
              </a:endParaRPr>
            </a:p>
            <a:p>
              <a:pPr algn="l">
                <a:lnSpc>
                  <a:spcPct val="100000"/>
                </a:lnSpc>
                <a:buClrTx/>
                <a:buSzTx/>
                <a:buFontTx/>
              </a:pPr>
              <a:r>
                <a:rPr lang="zh-CN" sz="2400" dirty="0">
                  <a:solidFill>
                    <a:schemeClr val="tx1">
                      <a:lumMod val="75000"/>
                      <a:lumOff val="25000"/>
                    </a:schemeClr>
                  </a:solidFill>
                  <a:latin typeface="+mj-ea"/>
                  <a:ea typeface="+mj-ea"/>
                  <a:sym typeface="+mn-ea"/>
                </a:rPr>
                <a:t>检索技术:</a:t>
              </a:r>
              <a:r>
                <a:rPr lang="zh-CN" sz="2400" dirty="0">
                  <a:solidFill>
                    <a:srgbClr val="FF0000"/>
                  </a:solidFill>
                  <a:latin typeface="+mj-ea"/>
                  <a:ea typeface="+mj-ea"/>
                  <a:sym typeface="+mn-ea"/>
                </a:rPr>
                <a:t>布尔逻辑检索技术、字段检索技术</a:t>
              </a:r>
              <a:endParaRPr lang="zh-CN" sz="2400" dirty="0">
                <a:solidFill>
                  <a:srgbClr val="FF0000"/>
                </a:solidFill>
                <a:latin typeface="+mj-ea"/>
                <a:ea typeface="+mj-ea"/>
                <a:sym typeface="+mn-ea"/>
              </a:endParaRPr>
            </a:p>
            <a:p>
              <a:pPr algn="l">
                <a:lnSpc>
                  <a:spcPct val="100000"/>
                </a:lnSpc>
                <a:buClrTx/>
                <a:buSzTx/>
                <a:buFontTx/>
              </a:pPr>
              <a:endParaRPr lang="zh-CN" sz="2400" dirty="0">
                <a:solidFill>
                  <a:srgbClr val="FF0000"/>
                </a:solidFill>
                <a:latin typeface="+mj-ea"/>
                <a:ea typeface="+mj-ea"/>
                <a:sym typeface="+mn-ea"/>
              </a:endParaRPr>
            </a:p>
            <a:p>
              <a:pPr algn="l">
                <a:lnSpc>
                  <a:spcPct val="100000"/>
                </a:lnSpc>
                <a:buClrTx/>
                <a:buSzTx/>
                <a:buFontTx/>
              </a:pPr>
              <a:r>
                <a:rPr lang="zh-CN" sz="2400" dirty="0">
                  <a:solidFill>
                    <a:schemeClr val="tx1">
                      <a:lumMod val="75000"/>
                      <a:lumOff val="25000"/>
                    </a:schemeClr>
                  </a:solidFill>
                  <a:latin typeface="+mj-ea"/>
                  <a:ea typeface="+mj-ea"/>
                  <a:sym typeface="+mn-ea"/>
                </a:rPr>
                <a:t>检索方法:</a:t>
              </a:r>
              <a:r>
                <a:rPr lang="zh-CN" sz="2400" dirty="0">
                  <a:solidFill>
                    <a:srgbClr val="FF0000"/>
                  </a:solidFill>
                  <a:latin typeface="+mj-ea"/>
                  <a:ea typeface="+mj-ea"/>
                  <a:sym typeface="+mn-ea"/>
                </a:rPr>
                <a:t>追溯法、顺查法、倒查法、结合法</a:t>
              </a:r>
              <a:endParaRPr lang="zh-CN" sz="2400" dirty="0">
                <a:solidFill>
                  <a:srgbClr val="FF0000"/>
                </a:solidFill>
                <a:latin typeface="+mj-ea"/>
                <a:ea typeface="+mj-ea"/>
              </a:endParaRPr>
            </a:p>
            <a:p>
              <a:pPr>
                <a:lnSpc>
                  <a:spcPct val="150000"/>
                </a:lnSpc>
              </a:pPr>
              <a:endParaRPr lang="zh-CN" altLang="en-US"/>
            </a:p>
            <a:p>
              <a:pPr>
                <a:lnSpc>
                  <a:spcPct val="150000"/>
                </a:lnSpc>
              </a:pPr>
              <a:endParaRPr lang="en-US" altLang="zh-CN" dirty="0">
                <a:solidFill>
                  <a:schemeClr val="bg1"/>
                </a:solidFill>
                <a:sym typeface="+mn-ea"/>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955800" y="3041650"/>
            <a:ext cx="8279765" cy="1325880"/>
          </a:xfrm>
        </p:spPr>
        <p:txBody>
          <a:bodyPr>
            <a:normAutofit fontScale="90000"/>
          </a:bodyPr>
          <a:lstStyle/>
          <a:p>
            <a:r>
              <a:rPr lang="zh-CN" altLang="en-US" dirty="0">
                <a:ln w="34925">
                  <a:solidFill>
                    <a:schemeClr val="tx1"/>
                  </a:solidFill>
                </a:ln>
              </a:rPr>
              <a:t>确定检索工具</a:t>
            </a:r>
            <a:endParaRPr lang="zh-CN" altLang="en-US" dirty="0">
              <a:ln w="34925">
                <a:solidFill>
                  <a:schemeClr val="tx1"/>
                </a:solidFill>
              </a:ln>
            </a:endParaRPr>
          </a:p>
        </p:txBody>
      </p:sp>
      <p:sp>
        <p:nvSpPr>
          <p:cNvPr id="3" name="文本占位符 2"/>
          <p:cNvSpPr>
            <a:spLocks noGrp="1"/>
          </p:cNvSpPr>
          <p:nvPr>
            <p:ph type="body" sz="quarter" idx="10"/>
          </p:nvPr>
        </p:nvSpPr>
        <p:spPr/>
        <p:txBody>
          <a:bodyPr/>
          <a:lstStyle/>
          <a:p>
            <a:r>
              <a:rPr lang="en-US" altLang="zh-CN" dirty="0"/>
              <a:t>PART 3</a:t>
            </a:r>
            <a:endParaRPr lang="zh-CN" altLang="en-US" dirty="0"/>
          </a:p>
        </p:txBody>
      </p:sp>
      <p:pic>
        <p:nvPicPr>
          <p:cNvPr id="5" name="图片 4" descr="图标&#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flipH="1">
            <a:off x="492980" y="2719550"/>
            <a:ext cx="736955" cy="1722914"/>
          </a:xfrm>
          <a:prstGeom prst="rect">
            <a:avLst/>
          </a:prstGeom>
        </p:spPr>
      </p:pic>
      <p:pic>
        <p:nvPicPr>
          <p:cNvPr id="6" name="图片 5" descr="图标&#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a:off x="10962065" y="2719550"/>
            <a:ext cx="736955" cy="172291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pattFill prst="lgGrid">
          <a:fgClr>
            <a:schemeClr val="accent2">
              <a:lumMod val="20000"/>
              <a:lumOff val="80000"/>
            </a:schemeClr>
          </a:fgClr>
          <a:bgClr>
            <a:schemeClr val="bg1"/>
          </a:bgClr>
        </a:patt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ln>
            <a:noFill/>
          </a:ln>
        </p:spPr>
        <p:txBody>
          <a:bodyPr/>
          <a:lstStyle/>
          <a:p>
            <a:r>
              <a:rPr lang="zh-CN" altLang="en-US" dirty="0"/>
              <a:t>目录</a:t>
            </a:r>
            <a:endParaRPr lang="zh-CN" altLang="en-US" dirty="0"/>
          </a:p>
        </p:txBody>
      </p:sp>
      <p:sp>
        <p:nvSpPr>
          <p:cNvPr id="8" name="文本框 7"/>
          <p:cNvSpPr txBox="1"/>
          <p:nvPr>
            <p:custDataLst>
              <p:tags r:id="rId1"/>
            </p:custDataLst>
          </p:nvPr>
        </p:nvSpPr>
        <p:spPr>
          <a:xfrm>
            <a:off x="2072005" y="2721610"/>
            <a:ext cx="3670300" cy="583565"/>
          </a:xfrm>
          <a:prstGeom prst="rect">
            <a:avLst/>
          </a:prstGeom>
          <a:noFill/>
        </p:spPr>
        <p:txBody>
          <a:bodyPr wrap="square" rtlCol="0">
            <a:spAutoFit/>
          </a:bodyPr>
          <a:lstStyle/>
          <a:p>
            <a:pPr algn="l"/>
            <a:r>
              <a:rPr lang="zh-CN" altLang="en-US" sz="3200" dirty="0">
                <a:solidFill>
                  <a:schemeClr val="bg1"/>
                </a:solidFill>
                <a:latin typeface="+mj-ea"/>
                <a:ea typeface="+mj-ea"/>
              </a:rPr>
              <a:t>一、</a:t>
            </a:r>
            <a:r>
              <a:rPr lang="en-US" altLang="zh-CN" sz="3200" dirty="0">
                <a:solidFill>
                  <a:schemeClr val="bg1"/>
                </a:solidFill>
                <a:latin typeface="+mj-ea"/>
                <a:ea typeface="+mj-ea"/>
              </a:rPr>
              <a:t> </a:t>
            </a:r>
            <a:r>
              <a:rPr lang="zh-CN" altLang="en-US" sz="3200" dirty="0">
                <a:solidFill>
                  <a:schemeClr val="bg1"/>
                </a:solidFill>
                <a:latin typeface="+mj-ea"/>
                <a:ea typeface="+mj-ea"/>
              </a:rPr>
              <a:t>课题分析</a:t>
            </a:r>
            <a:endParaRPr lang="zh-CN" altLang="en-US" sz="3200" dirty="0">
              <a:solidFill>
                <a:schemeClr val="bg1"/>
              </a:solidFill>
              <a:latin typeface="+mj-ea"/>
              <a:ea typeface="+mj-ea"/>
            </a:endParaRPr>
          </a:p>
        </p:txBody>
      </p:sp>
      <p:sp>
        <p:nvSpPr>
          <p:cNvPr id="24" name="文本框 23"/>
          <p:cNvSpPr txBox="1"/>
          <p:nvPr>
            <p:custDataLst>
              <p:tags r:id="rId2"/>
            </p:custDataLst>
          </p:nvPr>
        </p:nvSpPr>
        <p:spPr>
          <a:xfrm>
            <a:off x="1847850" y="4691380"/>
            <a:ext cx="3670300" cy="583565"/>
          </a:xfrm>
          <a:prstGeom prst="rect">
            <a:avLst/>
          </a:prstGeom>
          <a:noFill/>
        </p:spPr>
        <p:txBody>
          <a:bodyPr wrap="square" rtlCol="0">
            <a:spAutoFit/>
          </a:bodyPr>
          <a:lstStyle/>
          <a:p>
            <a:pPr algn="l"/>
            <a:r>
              <a:rPr lang="zh-CN" altLang="en-US" sz="3200" dirty="0">
                <a:solidFill>
                  <a:schemeClr val="bg1"/>
                </a:solidFill>
                <a:latin typeface="+mj-ea"/>
                <a:ea typeface="+mj-ea"/>
              </a:rPr>
              <a:t>三、</a:t>
            </a:r>
            <a:r>
              <a:rPr lang="en-US" altLang="zh-CN" sz="3200" dirty="0">
                <a:solidFill>
                  <a:schemeClr val="bg1"/>
                </a:solidFill>
                <a:latin typeface="+mj-ea"/>
                <a:ea typeface="+mj-ea"/>
              </a:rPr>
              <a:t> </a:t>
            </a:r>
            <a:r>
              <a:rPr lang="zh-CN" altLang="en-US" sz="3200" dirty="0">
                <a:solidFill>
                  <a:schemeClr val="bg1"/>
                </a:solidFill>
                <a:latin typeface="+mj-ea"/>
                <a:ea typeface="+mj-ea"/>
              </a:rPr>
              <a:t>确定检索工具</a:t>
            </a:r>
            <a:endParaRPr lang="zh-CN" altLang="en-US" sz="3200" dirty="0">
              <a:solidFill>
                <a:schemeClr val="bg1"/>
              </a:solidFill>
              <a:latin typeface="+mj-ea"/>
              <a:ea typeface="+mj-ea"/>
            </a:endParaRPr>
          </a:p>
        </p:txBody>
      </p:sp>
      <p:sp>
        <p:nvSpPr>
          <p:cNvPr id="30" name="文本框 29"/>
          <p:cNvSpPr txBox="1"/>
          <p:nvPr>
            <p:custDataLst>
              <p:tags r:id="rId3"/>
            </p:custDataLst>
          </p:nvPr>
        </p:nvSpPr>
        <p:spPr>
          <a:xfrm>
            <a:off x="2072005" y="3706495"/>
            <a:ext cx="3670300" cy="583565"/>
          </a:xfrm>
          <a:prstGeom prst="rect">
            <a:avLst/>
          </a:prstGeom>
          <a:noFill/>
        </p:spPr>
        <p:txBody>
          <a:bodyPr wrap="square" rtlCol="0">
            <a:spAutoFit/>
          </a:bodyPr>
          <a:lstStyle/>
          <a:p>
            <a:pPr algn="l"/>
            <a:r>
              <a:rPr lang="zh-CN" altLang="en-US" sz="3200" dirty="0">
                <a:solidFill>
                  <a:schemeClr val="bg1"/>
                </a:solidFill>
                <a:latin typeface="+mj-ea"/>
                <a:ea typeface="+mj-ea"/>
              </a:rPr>
              <a:t>二、选择检索式</a:t>
            </a:r>
            <a:r>
              <a:rPr lang="en-US" altLang="zh-CN" sz="3200" dirty="0">
                <a:solidFill>
                  <a:schemeClr val="bg1"/>
                </a:solidFill>
                <a:latin typeface="+mj-ea"/>
                <a:ea typeface="+mj-ea"/>
              </a:rPr>
              <a:t> </a:t>
            </a:r>
            <a:endParaRPr lang="zh-CN" altLang="en-US" sz="3200" dirty="0">
              <a:solidFill>
                <a:schemeClr val="bg1"/>
              </a:solidFill>
              <a:latin typeface="+mj-ea"/>
              <a:ea typeface="+mj-ea"/>
            </a:endParaRPr>
          </a:p>
        </p:txBody>
      </p:sp>
      <p:sp>
        <p:nvSpPr>
          <p:cNvPr id="27" name="文本框 26"/>
          <p:cNvSpPr txBox="1"/>
          <p:nvPr>
            <p:custDataLst>
              <p:tags r:id="rId4"/>
            </p:custDataLst>
          </p:nvPr>
        </p:nvSpPr>
        <p:spPr>
          <a:xfrm>
            <a:off x="6581140" y="2721610"/>
            <a:ext cx="3670300" cy="583565"/>
          </a:xfrm>
          <a:prstGeom prst="rect">
            <a:avLst/>
          </a:prstGeom>
          <a:noFill/>
        </p:spPr>
        <p:txBody>
          <a:bodyPr wrap="square" rtlCol="0">
            <a:spAutoFit/>
          </a:bodyPr>
          <a:lstStyle/>
          <a:p>
            <a:pPr algn="l"/>
            <a:r>
              <a:rPr lang="zh-CN" altLang="en-US" sz="3200" dirty="0">
                <a:solidFill>
                  <a:schemeClr val="bg1"/>
                </a:solidFill>
                <a:latin typeface="+mj-ea"/>
                <a:ea typeface="+mj-ea"/>
              </a:rPr>
              <a:t>四、</a:t>
            </a:r>
            <a:r>
              <a:rPr lang="en-US" altLang="zh-CN" sz="3200" dirty="0">
                <a:solidFill>
                  <a:schemeClr val="bg1"/>
                </a:solidFill>
                <a:latin typeface="+mj-ea"/>
                <a:ea typeface="+mj-ea"/>
              </a:rPr>
              <a:t> </a:t>
            </a:r>
            <a:r>
              <a:rPr lang="zh-CN" altLang="en-US" sz="3200" dirty="0">
                <a:solidFill>
                  <a:schemeClr val="bg1"/>
                </a:solidFill>
                <a:latin typeface="+mj-ea"/>
                <a:ea typeface="+mj-ea"/>
              </a:rPr>
              <a:t>获取文献</a:t>
            </a:r>
            <a:endParaRPr lang="zh-CN" altLang="en-US" sz="3200" dirty="0">
              <a:solidFill>
                <a:schemeClr val="bg1"/>
              </a:solidFill>
              <a:latin typeface="+mj-ea"/>
              <a:ea typeface="+mj-ea"/>
            </a:endParaRPr>
          </a:p>
        </p:txBody>
      </p:sp>
      <p:sp>
        <p:nvSpPr>
          <p:cNvPr id="3" name="文本框 2"/>
          <p:cNvSpPr txBox="1"/>
          <p:nvPr>
            <p:custDataLst>
              <p:tags r:id="rId5"/>
            </p:custDataLst>
          </p:nvPr>
        </p:nvSpPr>
        <p:spPr>
          <a:xfrm>
            <a:off x="6630035" y="3706495"/>
            <a:ext cx="3670300" cy="583565"/>
          </a:xfrm>
          <a:prstGeom prst="rect">
            <a:avLst/>
          </a:prstGeom>
          <a:noFill/>
        </p:spPr>
        <p:txBody>
          <a:bodyPr wrap="square" rtlCol="0">
            <a:spAutoFit/>
          </a:bodyPr>
          <a:p>
            <a:pPr algn="l"/>
            <a:r>
              <a:rPr lang="zh-CN" altLang="en-US" sz="3200" dirty="0">
                <a:solidFill>
                  <a:schemeClr val="bg1"/>
                </a:solidFill>
                <a:latin typeface="+mj-ea"/>
                <a:ea typeface="+mj-ea"/>
              </a:rPr>
              <a:t>五、陈述总结</a:t>
            </a:r>
            <a:endParaRPr lang="zh-CN" altLang="en-US" sz="3200" dirty="0">
              <a:solidFill>
                <a:schemeClr val="bg1"/>
              </a:solidFill>
              <a:latin typeface="+mj-ea"/>
              <a:ea typeface="+mj-e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16"/>
          <p:cNvSpPr/>
          <p:nvPr/>
        </p:nvSpPr>
        <p:spPr>
          <a:xfrm>
            <a:off x="462915" y="4809490"/>
            <a:ext cx="11266170" cy="1698625"/>
          </a:xfrm>
          <a:prstGeom prst="roundRect">
            <a:avLst>
              <a:gd name="adj" fmla="val 10232"/>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sz="2400" dirty="0">
              <a:solidFill>
                <a:srgbClr val="FF0000"/>
              </a:solidFill>
              <a:latin typeface="+mj-ea"/>
              <a:ea typeface="+mj-ea"/>
            </a:endParaRPr>
          </a:p>
        </p:txBody>
      </p:sp>
      <p:sp>
        <p:nvSpPr>
          <p:cNvPr id="2" name="标题 1"/>
          <p:cNvSpPr>
            <a:spLocks noGrp="1"/>
          </p:cNvSpPr>
          <p:nvPr>
            <p:ph type="title" idx="4294967295"/>
          </p:nvPr>
        </p:nvSpPr>
        <p:spPr>
          <a:xfrm>
            <a:off x="187325" y="306705"/>
            <a:ext cx="4949825" cy="808990"/>
          </a:xfrm>
        </p:spPr>
        <p:txBody>
          <a:bodyPr>
            <a:normAutofit/>
          </a:bodyPr>
          <a:lstStyle/>
          <a:p>
            <a:r>
              <a:rPr lang="zh-CN" dirty="0">
                <a:solidFill>
                  <a:schemeClr val="tx1"/>
                </a:solidFill>
                <a:effectLst>
                  <a:outerShdw blurRad="38100" dist="19050" dir="2700000" algn="tl" rotWithShape="0">
                    <a:schemeClr val="dk1">
                      <a:alpha val="40000"/>
                    </a:schemeClr>
                  </a:outerShdw>
                </a:effectLst>
              </a:rPr>
              <a:t>二、确定检索工具</a:t>
            </a:r>
            <a:endParaRPr lang="zh-CN" dirty="0">
              <a:solidFill>
                <a:schemeClr val="tx1"/>
              </a:solidFill>
              <a:effectLst>
                <a:outerShdw blurRad="38100" dist="19050" dir="2700000" algn="tl" rotWithShape="0">
                  <a:schemeClr val="dk1">
                    <a:alpha val="40000"/>
                  </a:schemeClr>
                </a:outerShdw>
              </a:effectLst>
            </a:endParaRPr>
          </a:p>
        </p:txBody>
      </p:sp>
      <p:pic>
        <p:nvPicPr>
          <p:cNvPr id="4" name="图片 3" descr="图标&#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10945613" y="65274"/>
            <a:ext cx="360443" cy="842674"/>
          </a:xfrm>
          <a:prstGeom prst="rect">
            <a:avLst/>
          </a:prstGeom>
        </p:spPr>
      </p:pic>
      <p:sp>
        <p:nvSpPr>
          <p:cNvPr id="17" name="矩形: 圆角 16"/>
          <p:cNvSpPr/>
          <p:nvPr/>
        </p:nvSpPr>
        <p:spPr>
          <a:xfrm>
            <a:off x="462915" y="1234440"/>
            <a:ext cx="11266170" cy="3314065"/>
          </a:xfrm>
          <a:prstGeom prst="roundRect">
            <a:avLst>
              <a:gd name="adj" fmla="val 10232"/>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zh-CN" sz="2400" dirty="0">
                <a:solidFill>
                  <a:schemeClr val="tx1">
                    <a:lumMod val="75000"/>
                    <a:lumOff val="25000"/>
                  </a:schemeClr>
                </a:solidFill>
                <a:latin typeface="+mj-ea"/>
                <a:ea typeface="+mj-ea"/>
              </a:rPr>
              <a:t>根据大赛给出的数据库，结合研究主题及检索关键词，最终确定如下检索数据库：</a:t>
            </a:r>
            <a:endParaRPr lang="zh-CN" sz="2400" dirty="0">
              <a:solidFill>
                <a:schemeClr val="tx1">
                  <a:lumMod val="75000"/>
                  <a:lumOff val="25000"/>
                </a:schemeClr>
              </a:solidFill>
              <a:latin typeface="+mj-ea"/>
              <a:ea typeface="+mj-ea"/>
            </a:endParaRPr>
          </a:p>
          <a:p>
            <a:pPr algn="l"/>
            <a:br>
              <a:rPr lang="zh-CN" sz="2400" dirty="0">
                <a:solidFill>
                  <a:schemeClr val="tx1">
                    <a:lumMod val="75000"/>
                    <a:lumOff val="25000"/>
                  </a:schemeClr>
                </a:solidFill>
                <a:latin typeface="+mj-ea"/>
                <a:ea typeface="+mj-ea"/>
              </a:rPr>
            </a:br>
            <a:r>
              <a:rPr lang="zh-CN" sz="2400" dirty="0">
                <a:solidFill>
                  <a:schemeClr val="tx1">
                    <a:lumMod val="75000"/>
                    <a:lumOff val="25000"/>
                  </a:schemeClr>
                </a:solidFill>
                <a:latin typeface="+mj-ea"/>
                <a:ea typeface="+mj-ea"/>
              </a:rPr>
              <a:t>综合文献数据库：</a:t>
            </a:r>
            <a:r>
              <a:rPr lang="zh-CN" sz="2400" dirty="0">
                <a:solidFill>
                  <a:srgbClr val="FF0000"/>
                </a:solidFill>
                <a:latin typeface="+mj-ea"/>
                <a:ea typeface="+mj-ea"/>
              </a:rPr>
              <a:t>知网、万方、维普</a:t>
            </a:r>
            <a:endParaRPr lang="zh-CN" sz="2400" dirty="0">
              <a:solidFill>
                <a:schemeClr val="tx1">
                  <a:lumMod val="75000"/>
                  <a:lumOff val="25000"/>
                </a:schemeClr>
              </a:solidFill>
              <a:latin typeface="+mj-ea"/>
              <a:ea typeface="+mj-ea"/>
            </a:endParaRPr>
          </a:p>
          <a:p>
            <a:pPr algn="l"/>
            <a:endParaRPr lang="zh-CN" sz="2400" dirty="0">
              <a:solidFill>
                <a:schemeClr val="tx1">
                  <a:lumMod val="75000"/>
                  <a:lumOff val="25000"/>
                </a:schemeClr>
              </a:solidFill>
              <a:latin typeface="+mj-ea"/>
              <a:ea typeface="+mj-ea"/>
            </a:endParaRPr>
          </a:p>
          <a:p>
            <a:pPr algn="l"/>
            <a:r>
              <a:rPr lang="zh-CN" sz="2400" dirty="0">
                <a:solidFill>
                  <a:schemeClr val="tx1">
                    <a:lumMod val="75000"/>
                    <a:lumOff val="25000"/>
                  </a:schemeClr>
                </a:solidFill>
                <a:latin typeface="+mj-ea"/>
                <a:ea typeface="+mj-ea"/>
              </a:rPr>
              <a:t>英文数据库：</a:t>
            </a:r>
            <a:r>
              <a:rPr lang="zh-CN" sz="2400" dirty="0">
                <a:solidFill>
                  <a:srgbClr val="FF0000"/>
                </a:solidFill>
                <a:latin typeface="+mj-ea"/>
                <a:ea typeface="+mj-ea"/>
              </a:rPr>
              <a:t>EBOSCO</a:t>
            </a:r>
            <a:endParaRPr lang="zh-CN" sz="2400" dirty="0">
              <a:solidFill>
                <a:srgbClr val="FF0000"/>
              </a:solidFill>
              <a:latin typeface="+mj-ea"/>
              <a:ea typeface="+mj-ea"/>
            </a:endParaRPr>
          </a:p>
          <a:p>
            <a:pPr algn="l"/>
            <a:endParaRPr lang="zh-CN" sz="2400" dirty="0">
              <a:solidFill>
                <a:schemeClr val="tx1">
                  <a:lumMod val="75000"/>
                  <a:lumOff val="25000"/>
                </a:schemeClr>
              </a:solidFill>
              <a:latin typeface="+mj-ea"/>
              <a:ea typeface="+mj-ea"/>
            </a:endParaRPr>
          </a:p>
          <a:p>
            <a:pPr algn="l"/>
            <a:r>
              <a:rPr lang="zh-CN" sz="2400" dirty="0">
                <a:solidFill>
                  <a:schemeClr val="tx1">
                    <a:lumMod val="75000"/>
                    <a:lumOff val="25000"/>
                  </a:schemeClr>
                </a:solidFill>
                <a:latin typeface="+mj-ea"/>
                <a:ea typeface="+mj-ea"/>
              </a:rPr>
              <a:t>政府网站：</a:t>
            </a:r>
            <a:r>
              <a:rPr lang="zh-CN" sz="2400" dirty="0">
                <a:solidFill>
                  <a:srgbClr val="FF0000"/>
                </a:solidFill>
                <a:latin typeface="+mj-ea"/>
                <a:ea typeface="+mj-ea"/>
              </a:rPr>
              <a:t>中华人民共和国交通运输部</a:t>
            </a:r>
            <a:endParaRPr lang="zh-CN" sz="2400" dirty="0">
              <a:solidFill>
                <a:srgbClr val="FF0000"/>
              </a:solidFill>
              <a:latin typeface="+mj-ea"/>
              <a:ea typeface="+mj-ea"/>
            </a:endParaRPr>
          </a:p>
        </p:txBody>
      </p:sp>
      <p:pic>
        <p:nvPicPr>
          <p:cNvPr id="7" name="图片 6"/>
          <p:cNvPicPr>
            <a:picLocks noChangeAspect="1"/>
          </p:cNvPicPr>
          <p:nvPr/>
        </p:nvPicPr>
        <p:blipFill>
          <a:blip r:embed="rId2"/>
          <a:stretch>
            <a:fillRect/>
          </a:stretch>
        </p:blipFill>
        <p:spPr>
          <a:xfrm>
            <a:off x="618490" y="5264785"/>
            <a:ext cx="2153920" cy="788035"/>
          </a:xfrm>
          <a:prstGeom prst="rect">
            <a:avLst/>
          </a:prstGeom>
        </p:spPr>
      </p:pic>
      <p:pic>
        <p:nvPicPr>
          <p:cNvPr id="6" name="图片 5"/>
          <p:cNvPicPr>
            <a:picLocks noChangeAspect="1"/>
          </p:cNvPicPr>
          <p:nvPr/>
        </p:nvPicPr>
        <p:blipFill>
          <a:blip r:embed="rId3"/>
          <a:stretch>
            <a:fillRect/>
          </a:stretch>
        </p:blipFill>
        <p:spPr>
          <a:xfrm>
            <a:off x="2847340" y="5264785"/>
            <a:ext cx="1800860" cy="840105"/>
          </a:xfrm>
          <a:prstGeom prst="rect">
            <a:avLst/>
          </a:prstGeom>
        </p:spPr>
      </p:pic>
      <p:pic>
        <p:nvPicPr>
          <p:cNvPr id="10" name="图片 9"/>
          <p:cNvPicPr>
            <a:picLocks noChangeAspect="1"/>
          </p:cNvPicPr>
          <p:nvPr/>
        </p:nvPicPr>
        <p:blipFill>
          <a:blip r:embed="rId4"/>
          <a:stretch>
            <a:fillRect/>
          </a:stretch>
        </p:blipFill>
        <p:spPr>
          <a:xfrm>
            <a:off x="4723130" y="5264785"/>
            <a:ext cx="3571875" cy="845820"/>
          </a:xfrm>
          <a:prstGeom prst="rect">
            <a:avLst/>
          </a:prstGeom>
        </p:spPr>
      </p:pic>
      <p:pic>
        <p:nvPicPr>
          <p:cNvPr id="29" name="图片 28"/>
          <p:cNvPicPr>
            <a:picLocks noChangeAspect="1"/>
          </p:cNvPicPr>
          <p:nvPr/>
        </p:nvPicPr>
        <p:blipFill>
          <a:blip r:embed="rId5"/>
          <a:srcRect r="2489"/>
          <a:stretch>
            <a:fillRect/>
          </a:stretch>
        </p:blipFill>
        <p:spPr>
          <a:xfrm>
            <a:off x="8430260" y="5161280"/>
            <a:ext cx="1184275" cy="1052830"/>
          </a:xfrm>
          <a:prstGeom prst="rect">
            <a:avLst/>
          </a:prstGeom>
        </p:spPr>
      </p:pic>
      <p:pic>
        <p:nvPicPr>
          <p:cNvPr id="8" name="图片 7"/>
          <p:cNvPicPr>
            <a:picLocks noChangeAspect="1"/>
          </p:cNvPicPr>
          <p:nvPr/>
        </p:nvPicPr>
        <p:blipFill>
          <a:blip r:embed="rId6"/>
          <a:stretch>
            <a:fillRect/>
          </a:stretch>
        </p:blipFill>
        <p:spPr>
          <a:xfrm>
            <a:off x="9749790" y="5347970"/>
            <a:ext cx="1771650" cy="7048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ppt_x</p:attrName>
                                        </p:attrNameLst>
                                      </p:cBhvr>
                                      <p:tavLst>
                                        <p:tav tm="0">
                                          <p:val>
                                            <p:strVal val="#ppt_x-.2"/>
                                          </p:val>
                                        </p:tav>
                                        <p:tav tm="100000">
                                          <p:val>
                                            <p:strVal val="#ppt_x"/>
                                          </p:val>
                                        </p:tav>
                                      </p:tavLst>
                                    </p:anim>
                                    <p:anim calcmode="lin" valueType="num">
                                      <p:cBhvr>
                                        <p:cTn id="8" dur="1000" fill="hold"/>
                                        <p:tgtEl>
                                          <p:spTgt spid="29"/>
                                        </p:tgtEl>
                                        <p:attrNameLst>
                                          <p:attrName>ppt_y</p:attrName>
                                        </p:attrNameLst>
                                      </p:cBhvr>
                                      <p:tavLst>
                                        <p:tav tm="0">
                                          <p:val>
                                            <p:strVal val="#ppt_y"/>
                                          </p:val>
                                        </p:tav>
                                        <p:tav tm="100000">
                                          <p:val>
                                            <p:strVal val="#ppt_y"/>
                                          </p:val>
                                        </p:tav>
                                      </p:tavLst>
                                    </p:anim>
                                    <p:animEffect transition="in" filter="wipe(right)" prLst="gradientSize: 0.1">
                                      <p:cBhvr>
                                        <p:cTn id="9"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786380" y="3170555"/>
            <a:ext cx="6618605" cy="1177290"/>
          </a:xfrm>
        </p:spPr>
        <p:txBody>
          <a:bodyPr>
            <a:normAutofit fontScale="90000"/>
          </a:bodyPr>
          <a:lstStyle/>
          <a:p>
            <a:r>
              <a:rPr lang="zh-CN" altLang="en-US" dirty="0">
                <a:ln w="34925">
                  <a:solidFill>
                    <a:schemeClr val="tx1"/>
                  </a:solidFill>
                </a:ln>
              </a:rPr>
              <a:t>获取文献</a:t>
            </a:r>
            <a:endParaRPr lang="zh-CN" altLang="en-US" dirty="0">
              <a:ln w="34925">
                <a:solidFill>
                  <a:schemeClr val="tx1"/>
                </a:solidFill>
              </a:ln>
            </a:endParaRPr>
          </a:p>
        </p:txBody>
      </p:sp>
      <p:sp>
        <p:nvSpPr>
          <p:cNvPr id="3" name="文本占位符 2"/>
          <p:cNvSpPr>
            <a:spLocks noGrp="1"/>
          </p:cNvSpPr>
          <p:nvPr>
            <p:ph type="body" sz="quarter" idx="10"/>
          </p:nvPr>
        </p:nvSpPr>
        <p:spPr/>
        <p:txBody>
          <a:bodyPr/>
          <a:lstStyle/>
          <a:p>
            <a:r>
              <a:rPr lang="en-US" altLang="zh-CN" dirty="0"/>
              <a:t>PART 4</a:t>
            </a:r>
            <a:endParaRPr lang="zh-CN" altLang="en-US" dirty="0"/>
          </a:p>
        </p:txBody>
      </p:sp>
      <p:pic>
        <p:nvPicPr>
          <p:cNvPr id="5" name="图片 4" descr="图标&#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flipH="1">
            <a:off x="492980" y="2719550"/>
            <a:ext cx="736955" cy="1722914"/>
          </a:xfrm>
          <a:prstGeom prst="rect">
            <a:avLst/>
          </a:prstGeom>
        </p:spPr>
      </p:pic>
      <p:pic>
        <p:nvPicPr>
          <p:cNvPr id="6" name="图片 5" descr="图标&#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a:off x="10962065" y="2719550"/>
            <a:ext cx="736955" cy="172291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87325" y="306705"/>
            <a:ext cx="4949825" cy="808990"/>
          </a:xfrm>
        </p:spPr>
        <p:txBody>
          <a:bodyPr>
            <a:normAutofit/>
          </a:bodyPr>
          <a:lstStyle/>
          <a:p>
            <a:r>
              <a:rPr lang="zh-CN" dirty="0">
                <a:solidFill>
                  <a:schemeClr val="tx1"/>
                </a:solidFill>
                <a:effectLst>
                  <a:outerShdw blurRad="38100" dist="19050" dir="2700000" algn="tl" rotWithShape="0">
                    <a:schemeClr val="dk1">
                      <a:alpha val="40000"/>
                    </a:schemeClr>
                  </a:outerShdw>
                </a:effectLst>
              </a:rPr>
              <a:t>四、获取文献</a:t>
            </a:r>
            <a:endParaRPr lang="zh-CN" dirty="0">
              <a:solidFill>
                <a:schemeClr val="tx1"/>
              </a:solidFill>
              <a:effectLst>
                <a:outerShdw blurRad="38100" dist="19050" dir="2700000" algn="tl" rotWithShape="0">
                  <a:schemeClr val="dk1">
                    <a:alpha val="40000"/>
                  </a:schemeClr>
                </a:outerShdw>
              </a:effectLst>
            </a:endParaRPr>
          </a:p>
        </p:txBody>
      </p:sp>
      <p:pic>
        <p:nvPicPr>
          <p:cNvPr id="4" name="图片 3" descr="图标&#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10945613" y="65274"/>
            <a:ext cx="360443" cy="842674"/>
          </a:xfrm>
          <a:prstGeom prst="rect">
            <a:avLst/>
          </a:prstGeom>
        </p:spPr>
      </p:pic>
      <p:pic>
        <p:nvPicPr>
          <p:cNvPr id="9" name="图片 8"/>
          <p:cNvPicPr>
            <a:picLocks noChangeAspect="1"/>
          </p:cNvPicPr>
          <p:nvPr/>
        </p:nvPicPr>
        <p:blipFill>
          <a:blip r:embed="rId2"/>
          <a:stretch>
            <a:fillRect/>
          </a:stretch>
        </p:blipFill>
        <p:spPr>
          <a:xfrm>
            <a:off x="579120" y="1232535"/>
            <a:ext cx="7615555" cy="4929505"/>
          </a:xfrm>
          <a:prstGeom prst="rect">
            <a:avLst/>
          </a:prstGeom>
        </p:spPr>
      </p:pic>
      <p:sp>
        <p:nvSpPr>
          <p:cNvPr id="17" name="矩形: 圆角 16"/>
          <p:cNvSpPr/>
          <p:nvPr/>
        </p:nvSpPr>
        <p:spPr>
          <a:xfrm>
            <a:off x="8444865" y="2316480"/>
            <a:ext cx="3547745" cy="2225040"/>
          </a:xfrm>
          <a:prstGeom prst="roundRect">
            <a:avLst>
              <a:gd name="adj" fmla="val 10232"/>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F0000"/>
              </a:solidFill>
            </a:endParaRPr>
          </a:p>
        </p:txBody>
      </p:sp>
      <p:sp>
        <p:nvSpPr>
          <p:cNvPr id="3" name="文本框 2"/>
          <p:cNvSpPr txBox="1"/>
          <p:nvPr/>
        </p:nvSpPr>
        <p:spPr>
          <a:xfrm>
            <a:off x="8639175" y="2873375"/>
            <a:ext cx="3158490" cy="1477645"/>
          </a:xfrm>
          <a:prstGeom prst="rect">
            <a:avLst/>
          </a:prstGeom>
          <a:noFill/>
        </p:spPr>
        <p:txBody>
          <a:bodyPr wrap="square" lIns="0" tIns="0" rIns="0" bIns="0" rtlCol="0">
            <a:noAutofit/>
          </a:bodyPr>
          <a:p>
            <a:pPr algn="ctr">
              <a:buClrTx/>
              <a:buSzTx/>
              <a:buFontTx/>
            </a:pPr>
            <a:r>
              <a:rPr lang="zh-CN" altLang="en-US" sz="1800"/>
              <a:t>在中华人民共和国交通运输部，以“</a:t>
            </a:r>
            <a:r>
              <a:rPr lang="zh-CN" altLang="en-US" sz="1800">
                <a:solidFill>
                  <a:srgbClr val="FF0000"/>
                </a:solidFill>
              </a:rPr>
              <a:t>人工智能*智慧物流</a:t>
            </a:r>
            <a:r>
              <a:rPr lang="zh-CN" altLang="en-US" sz="1800"/>
              <a:t>”作为检索词，共检索到</a:t>
            </a:r>
            <a:r>
              <a:rPr lang="zh-CN" altLang="en-US" sz="1800">
                <a:solidFill>
                  <a:srgbClr val="FF0000"/>
                </a:solidFill>
              </a:rPr>
              <a:t>224</a:t>
            </a:r>
            <a:r>
              <a:rPr lang="zh-CN" altLang="en-US" sz="1800"/>
              <a:t>条结果，其中包括</a:t>
            </a:r>
            <a:r>
              <a:rPr lang="zh-CN" altLang="en-US" sz="1800">
                <a:solidFill>
                  <a:srgbClr val="FF0000"/>
                </a:solidFill>
              </a:rPr>
              <a:t>新闻、政策 、信息公开</a:t>
            </a:r>
            <a:r>
              <a:rPr lang="zh-CN" altLang="en-US" sz="1800"/>
              <a:t>。</a:t>
            </a:r>
            <a:endParaRPr lang="zh-CN" altLang="en-US" sz="18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87325" y="306705"/>
            <a:ext cx="4949825" cy="808990"/>
          </a:xfrm>
        </p:spPr>
        <p:txBody>
          <a:bodyPr>
            <a:normAutofit/>
          </a:bodyPr>
          <a:lstStyle/>
          <a:p>
            <a:r>
              <a:rPr lang="zh-CN" dirty="0">
                <a:solidFill>
                  <a:schemeClr val="tx1"/>
                </a:solidFill>
                <a:effectLst>
                  <a:outerShdw blurRad="38100" dist="19050" dir="2700000" algn="tl" rotWithShape="0">
                    <a:schemeClr val="dk1">
                      <a:alpha val="40000"/>
                    </a:schemeClr>
                  </a:outerShdw>
                </a:effectLst>
              </a:rPr>
              <a:t>四、获取文献</a:t>
            </a:r>
            <a:endParaRPr lang="zh-CN" dirty="0">
              <a:solidFill>
                <a:schemeClr val="tx1"/>
              </a:solidFill>
              <a:effectLst>
                <a:outerShdw blurRad="38100" dist="19050" dir="2700000" algn="tl" rotWithShape="0">
                  <a:schemeClr val="dk1">
                    <a:alpha val="40000"/>
                  </a:schemeClr>
                </a:outerShdw>
              </a:effectLst>
            </a:endParaRPr>
          </a:p>
        </p:txBody>
      </p:sp>
      <p:pic>
        <p:nvPicPr>
          <p:cNvPr id="4" name="图片 3" descr="图标&#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10945613" y="65274"/>
            <a:ext cx="360443" cy="842674"/>
          </a:xfrm>
          <a:prstGeom prst="rect">
            <a:avLst/>
          </a:prstGeom>
        </p:spPr>
      </p:pic>
      <p:sp>
        <p:nvSpPr>
          <p:cNvPr id="10" name="文本框 9"/>
          <p:cNvSpPr txBox="1"/>
          <p:nvPr/>
        </p:nvSpPr>
        <p:spPr>
          <a:xfrm>
            <a:off x="422275" y="1287780"/>
            <a:ext cx="11125200" cy="307340"/>
          </a:xfrm>
          <a:prstGeom prst="rect">
            <a:avLst/>
          </a:prstGeom>
          <a:noFill/>
        </p:spPr>
        <p:txBody>
          <a:bodyPr wrap="square" lIns="0" tIns="0" rIns="0" bIns="0" rtlCol="0">
            <a:spAutoFit/>
          </a:bodyPr>
          <a:p>
            <a:pPr algn="l">
              <a:buClrTx/>
              <a:buSzTx/>
              <a:buFontTx/>
            </a:pPr>
            <a:r>
              <a:rPr lang="zh-CN" sz="2000" dirty="0">
                <a:solidFill>
                  <a:schemeClr val="tx1">
                    <a:lumMod val="75000"/>
                    <a:lumOff val="25000"/>
                  </a:schemeClr>
                </a:solidFill>
                <a:latin typeface="+mj-ea"/>
                <a:ea typeface="+mj-ea"/>
              </a:rPr>
              <a:t>(1)根据前面选择的检索工具及初步确定的检索式进行预检索（在</a:t>
            </a:r>
            <a:r>
              <a:rPr lang="zh-CN" sz="2000" dirty="0">
                <a:solidFill>
                  <a:srgbClr val="FF0000"/>
                </a:solidFill>
                <a:latin typeface="+mj-ea"/>
                <a:ea typeface="+mj-ea"/>
              </a:rPr>
              <a:t>中国知网</a:t>
            </a:r>
            <a:r>
              <a:rPr lang="zh-CN" sz="2000" dirty="0">
                <a:solidFill>
                  <a:schemeClr val="tx1">
                    <a:lumMod val="75000"/>
                    <a:lumOff val="25000"/>
                  </a:schemeClr>
                </a:solidFill>
                <a:latin typeface="+mj-ea"/>
                <a:ea typeface="+mj-ea"/>
              </a:rPr>
              <a:t>中进行检索）:</a:t>
            </a:r>
            <a:endParaRPr lang="zh-CN" sz="2000" dirty="0">
              <a:solidFill>
                <a:schemeClr val="tx1">
                  <a:lumMod val="75000"/>
                  <a:lumOff val="25000"/>
                </a:schemeClr>
              </a:solidFill>
              <a:latin typeface="+mj-ea"/>
              <a:ea typeface="+mj-ea"/>
            </a:endParaRPr>
          </a:p>
        </p:txBody>
      </p:sp>
      <p:sp>
        <p:nvSpPr>
          <p:cNvPr id="5" name="文本框 4"/>
          <p:cNvSpPr txBox="1"/>
          <p:nvPr/>
        </p:nvSpPr>
        <p:spPr>
          <a:xfrm>
            <a:off x="187325" y="6214110"/>
            <a:ext cx="11851005" cy="615315"/>
          </a:xfrm>
          <a:prstGeom prst="rect">
            <a:avLst/>
          </a:prstGeom>
          <a:noFill/>
        </p:spPr>
        <p:txBody>
          <a:bodyPr wrap="square" lIns="0" tIns="0" rIns="0" bIns="0" rtlCol="0">
            <a:spAutoFit/>
          </a:bodyPr>
          <a:p>
            <a:pPr algn="l">
              <a:buClrTx/>
              <a:buSzTx/>
              <a:buFontTx/>
            </a:pPr>
            <a:r>
              <a:rPr lang="zh-CN" sz="2000" dirty="0">
                <a:solidFill>
                  <a:schemeClr val="tx1">
                    <a:lumMod val="75000"/>
                    <a:lumOff val="25000"/>
                  </a:schemeClr>
                </a:solidFill>
                <a:latin typeface="+mj-ea"/>
                <a:ea typeface="+mj-ea"/>
              </a:rPr>
              <a:t>通过在中国知网对检索词进行预检索，结果为</a:t>
            </a:r>
            <a:r>
              <a:rPr lang="en-US" altLang="zh-CN" sz="2000" dirty="0">
                <a:solidFill>
                  <a:srgbClr val="FF0000"/>
                </a:solidFill>
                <a:latin typeface="+mj-ea"/>
                <a:ea typeface="+mj-ea"/>
              </a:rPr>
              <a:t>50812</a:t>
            </a:r>
            <a:r>
              <a:rPr lang="zh-CN" sz="2000" dirty="0">
                <a:solidFill>
                  <a:schemeClr val="tx1">
                    <a:lumMod val="75000"/>
                    <a:lumOff val="25000"/>
                  </a:schemeClr>
                </a:solidFill>
                <a:latin typeface="+mj-ea"/>
                <a:ea typeface="+mj-ea"/>
              </a:rPr>
              <a:t>条，由于得到检索结果过多，重新调整检索式进行检索。</a:t>
            </a:r>
            <a:endParaRPr lang="zh-CN" sz="2000" dirty="0">
              <a:latin typeface="+mj-ea"/>
              <a:ea typeface="+mj-ea"/>
            </a:endParaRPr>
          </a:p>
        </p:txBody>
      </p:sp>
      <p:pic>
        <p:nvPicPr>
          <p:cNvPr id="3" name="图片 2"/>
          <p:cNvPicPr>
            <a:picLocks noChangeAspect="1"/>
          </p:cNvPicPr>
          <p:nvPr/>
        </p:nvPicPr>
        <p:blipFill>
          <a:blip r:embed="rId2"/>
          <a:stretch>
            <a:fillRect/>
          </a:stretch>
        </p:blipFill>
        <p:spPr>
          <a:xfrm>
            <a:off x="2314575" y="1823085"/>
            <a:ext cx="6740525" cy="413131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87325" y="306705"/>
            <a:ext cx="4949825" cy="808990"/>
          </a:xfrm>
        </p:spPr>
        <p:txBody>
          <a:bodyPr>
            <a:normAutofit/>
          </a:bodyPr>
          <a:lstStyle/>
          <a:p>
            <a:r>
              <a:rPr lang="zh-CN" dirty="0">
                <a:solidFill>
                  <a:schemeClr val="tx1"/>
                </a:solidFill>
                <a:effectLst>
                  <a:outerShdw blurRad="38100" dist="19050" dir="2700000" algn="tl" rotWithShape="0">
                    <a:schemeClr val="dk1">
                      <a:alpha val="40000"/>
                    </a:schemeClr>
                  </a:outerShdw>
                </a:effectLst>
              </a:rPr>
              <a:t>四、获取文献</a:t>
            </a:r>
            <a:endParaRPr lang="zh-CN" dirty="0">
              <a:solidFill>
                <a:schemeClr val="tx1"/>
              </a:solidFill>
              <a:effectLst>
                <a:outerShdw blurRad="38100" dist="19050" dir="2700000" algn="tl" rotWithShape="0">
                  <a:schemeClr val="dk1">
                    <a:alpha val="40000"/>
                  </a:schemeClr>
                </a:outerShdw>
              </a:effectLst>
            </a:endParaRPr>
          </a:p>
        </p:txBody>
      </p:sp>
      <p:pic>
        <p:nvPicPr>
          <p:cNvPr id="4" name="图片 3" descr="图标&#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10945613" y="65274"/>
            <a:ext cx="360443" cy="842674"/>
          </a:xfrm>
          <a:prstGeom prst="rect">
            <a:avLst/>
          </a:prstGeom>
        </p:spPr>
      </p:pic>
      <p:sp>
        <p:nvSpPr>
          <p:cNvPr id="10" name="文本框 9"/>
          <p:cNvSpPr txBox="1"/>
          <p:nvPr/>
        </p:nvSpPr>
        <p:spPr>
          <a:xfrm>
            <a:off x="422275" y="1287780"/>
            <a:ext cx="11125200" cy="307340"/>
          </a:xfrm>
          <a:prstGeom prst="rect">
            <a:avLst/>
          </a:prstGeom>
          <a:noFill/>
        </p:spPr>
        <p:txBody>
          <a:bodyPr wrap="square" lIns="0" tIns="0" rIns="0" bIns="0" rtlCol="0">
            <a:spAutoFit/>
          </a:bodyPr>
          <a:p>
            <a:pPr algn="l">
              <a:buClrTx/>
              <a:buSzTx/>
              <a:buFontTx/>
            </a:pPr>
            <a:r>
              <a:rPr lang="zh-CN" sz="2000" dirty="0">
                <a:solidFill>
                  <a:schemeClr val="tx1">
                    <a:lumMod val="75000"/>
                    <a:lumOff val="25000"/>
                  </a:schemeClr>
                </a:solidFill>
                <a:latin typeface="+mj-ea"/>
                <a:ea typeface="+mj-ea"/>
              </a:rPr>
              <a:t>在中国知网中</a:t>
            </a:r>
            <a:r>
              <a:rPr lang="zh-CN" sz="2000" dirty="0">
                <a:solidFill>
                  <a:srgbClr val="FF0000"/>
                </a:solidFill>
                <a:latin typeface="+mj-ea"/>
                <a:ea typeface="+mj-ea"/>
              </a:rPr>
              <a:t>修改检索式</a:t>
            </a:r>
            <a:r>
              <a:rPr lang="zh-CN" sz="2000" dirty="0">
                <a:solidFill>
                  <a:schemeClr val="tx1">
                    <a:lumMod val="75000"/>
                    <a:lumOff val="25000"/>
                  </a:schemeClr>
                </a:solidFill>
                <a:latin typeface="+mj-ea"/>
                <a:ea typeface="+mj-ea"/>
              </a:rPr>
              <a:t>后检索截图如下:</a:t>
            </a:r>
            <a:endParaRPr lang="zh-CN" sz="2000" dirty="0">
              <a:solidFill>
                <a:schemeClr val="tx1">
                  <a:lumMod val="75000"/>
                  <a:lumOff val="25000"/>
                </a:schemeClr>
              </a:solidFill>
              <a:latin typeface="+mj-ea"/>
              <a:ea typeface="+mj-ea"/>
            </a:endParaRPr>
          </a:p>
        </p:txBody>
      </p:sp>
      <p:sp>
        <p:nvSpPr>
          <p:cNvPr id="17" name="矩形: 圆角 16"/>
          <p:cNvSpPr/>
          <p:nvPr/>
        </p:nvSpPr>
        <p:spPr>
          <a:xfrm>
            <a:off x="8549005" y="1767205"/>
            <a:ext cx="3064510" cy="4461510"/>
          </a:xfrm>
          <a:prstGeom prst="roundRect">
            <a:avLst>
              <a:gd name="adj" fmla="val 10232"/>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a:solidFill>
                  <a:schemeClr val="tx1"/>
                </a:solidFill>
              </a:rPr>
              <a:t>修改的检索式为：</a:t>
            </a:r>
            <a:r>
              <a:rPr lang="zh-CN" altLang="en-US">
                <a:solidFill>
                  <a:srgbClr val="FF0000"/>
                </a:solidFill>
              </a:rPr>
              <a:t>TI=（人工智能 + 大数据 + 深度学习）and TI=（智慧物流 + 物流管理 + 供应链 ）</a:t>
            </a:r>
            <a:r>
              <a:rPr lang="zh-CN" altLang="en-US">
                <a:solidFill>
                  <a:schemeClr val="tx1"/>
                </a:solidFill>
              </a:rPr>
              <a:t>,并通过来源类别为</a:t>
            </a:r>
            <a:r>
              <a:rPr lang="zh-CN" altLang="en-US">
                <a:solidFill>
                  <a:srgbClr val="FF0000"/>
                </a:solidFill>
              </a:rPr>
              <a:t>北大核心、CCSCI、国家自然科学基金、国家社会科学基金</a:t>
            </a:r>
            <a:r>
              <a:rPr lang="zh-CN" altLang="en-US">
                <a:solidFill>
                  <a:schemeClr val="tx1"/>
                </a:solidFill>
              </a:rPr>
              <a:t>进行文献摘选，选取</a:t>
            </a:r>
            <a:r>
              <a:rPr lang="en-US" altLang="zh-CN">
                <a:solidFill>
                  <a:srgbClr val="FF0000"/>
                </a:solidFill>
              </a:rPr>
              <a:t>2021-2024</a:t>
            </a:r>
            <a:r>
              <a:rPr lang="zh-CN" altLang="en-US">
                <a:solidFill>
                  <a:schemeClr val="tx1"/>
                </a:solidFill>
              </a:rPr>
              <a:t>近三年发表的论文，检索结果为</a:t>
            </a:r>
            <a:r>
              <a:rPr lang="en-US" altLang="zh-CN">
                <a:solidFill>
                  <a:srgbClr val="FF0000"/>
                </a:solidFill>
              </a:rPr>
              <a:t>77</a:t>
            </a:r>
            <a:r>
              <a:rPr lang="zh-CN" altLang="en-US">
                <a:solidFill>
                  <a:schemeClr val="tx1"/>
                </a:solidFill>
              </a:rPr>
              <a:t>条，参考价值高、数量合理、时效性强，内容符合主题要求，结果满意。</a:t>
            </a:r>
            <a:endParaRPr lang="zh-CN" altLang="en-US">
              <a:solidFill>
                <a:schemeClr val="tx1"/>
              </a:solidFill>
            </a:endParaRPr>
          </a:p>
        </p:txBody>
      </p:sp>
      <p:pic>
        <p:nvPicPr>
          <p:cNvPr id="3" name="图片 2"/>
          <p:cNvPicPr>
            <a:picLocks noChangeAspect="1"/>
          </p:cNvPicPr>
          <p:nvPr/>
        </p:nvPicPr>
        <p:blipFill>
          <a:blip r:embed="rId2"/>
          <a:stretch>
            <a:fillRect/>
          </a:stretch>
        </p:blipFill>
        <p:spPr>
          <a:xfrm>
            <a:off x="641985" y="1767205"/>
            <a:ext cx="7359650" cy="489077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87325" y="306705"/>
            <a:ext cx="4949825" cy="808990"/>
          </a:xfrm>
        </p:spPr>
        <p:txBody>
          <a:bodyPr>
            <a:normAutofit/>
          </a:bodyPr>
          <a:lstStyle/>
          <a:p>
            <a:r>
              <a:rPr lang="zh-CN" dirty="0">
                <a:solidFill>
                  <a:schemeClr val="tx1"/>
                </a:solidFill>
                <a:effectLst>
                  <a:outerShdw blurRad="38100" dist="19050" dir="2700000" algn="tl" rotWithShape="0">
                    <a:schemeClr val="dk1">
                      <a:alpha val="40000"/>
                    </a:schemeClr>
                  </a:outerShdw>
                </a:effectLst>
              </a:rPr>
              <a:t>四、获取文献</a:t>
            </a:r>
            <a:endParaRPr lang="zh-CN" dirty="0">
              <a:solidFill>
                <a:schemeClr val="tx1"/>
              </a:solidFill>
              <a:effectLst>
                <a:outerShdw blurRad="38100" dist="19050" dir="2700000" algn="tl" rotWithShape="0">
                  <a:schemeClr val="dk1">
                    <a:alpha val="40000"/>
                  </a:schemeClr>
                </a:outerShdw>
              </a:effectLst>
            </a:endParaRPr>
          </a:p>
        </p:txBody>
      </p:sp>
      <p:pic>
        <p:nvPicPr>
          <p:cNvPr id="4" name="图片 3" descr="图标&#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10945613" y="65274"/>
            <a:ext cx="360443" cy="842674"/>
          </a:xfrm>
          <a:prstGeom prst="rect">
            <a:avLst/>
          </a:prstGeom>
        </p:spPr>
      </p:pic>
      <p:sp>
        <p:nvSpPr>
          <p:cNvPr id="5" name="文本框 4"/>
          <p:cNvSpPr txBox="1"/>
          <p:nvPr/>
        </p:nvSpPr>
        <p:spPr>
          <a:xfrm>
            <a:off x="1022985" y="6137275"/>
            <a:ext cx="10585450" cy="346075"/>
          </a:xfrm>
          <a:prstGeom prst="rect">
            <a:avLst/>
          </a:prstGeom>
          <a:noFill/>
        </p:spPr>
        <p:txBody>
          <a:bodyPr wrap="square" lIns="0" tIns="0" rIns="0" bIns="0" rtlCol="0">
            <a:noAutofit/>
          </a:bodyPr>
          <a:p>
            <a:pPr algn="l">
              <a:buClrTx/>
              <a:buSzTx/>
              <a:buFontTx/>
            </a:pPr>
            <a:r>
              <a:rPr lang="zh-CN" sz="2000" dirty="0">
                <a:solidFill>
                  <a:schemeClr val="tx1">
                    <a:lumMod val="75000"/>
                    <a:lumOff val="25000"/>
                  </a:schemeClr>
                </a:solidFill>
                <a:latin typeface="+mj-ea"/>
                <a:ea typeface="+mj-ea"/>
              </a:rPr>
              <a:t>通过搜到的中文参考文献通过</a:t>
            </a:r>
            <a:r>
              <a:rPr lang="zh-CN" sz="2000" dirty="0">
                <a:solidFill>
                  <a:srgbClr val="FF0000"/>
                </a:solidFill>
                <a:latin typeface="+mj-ea"/>
                <a:ea typeface="+mj-ea"/>
              </a:rPr>
              <a:t>被引量</a:t>
            </a:r>
            <a:r>
              <a:rPr lang="zh-CN" sz="2000" dirty="0">
                <a:solidFill>
                  <a:schemeClr val="tx1">
                    <a:lumMod val="75000"/>
                    <a:lumOff val="25000"/>
                  </a:schemeClr>
                </a:solidFill>
                <a:latin typeface="+mj-ea"/>
                <a:ea typeface="+mj-ea"/>
              </a:rPr>
              <a:t>进行排序，挑选年份较新、高下载的8条文献，作为参考文献。</a:t>
            </a:r>
            <a:endParaRPr lang="zh-CN" sz="2000" dirty="0">
              <a:latin typeface="+mj-ea"/>
              <a:ea typeface="+mj-ea"/>
            </a:endParaRPr>
          </a:p>
        </p:txBody>
      </p:sp>
      <p:pic>
        <p:nvPicPr>
          <p:cNvPr id="6" name="图片 5"/>
          <p:cNvPicPr>
            <a:picLocks noChangeAspect="1"/>
          </p:cNvPicPr>
          <p:nvPr/>
        </p:nvPicPr>
        <p:blipFill>
          <a:blip r:embed="rId2"/>
          <a:stretch>
            <a:fillRect/>
          </a:stretch>
        </p:blipFill>
        <p:spPr>
          <a:xfrm>
            <a:off x="2458720" y="1221740"/>
            <a:ext cx="6991350" cy="459740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422275" y="2216150"/>
            <a:ext cx="6025515" cy="2377440"/>
          </a:xfrm>
          <a:prstGeom prst="rect">
            <a:avLst/>
          </a:prstGeom>
        </p:spPr>
      </p:pic>
      <p:sp>
        <p:nvSpPr>
          <p:cNvPr id="2" name="标题 1"/>
          <p:cNvSpPr>
            <a:spLocks noGrp="1"/>
          </p:cNvSpPr>
          <p:nvPr>
            <p:ph type="title" idx="4294967295"/>
          </p:nvPr>
        </p:nvSpPr>
        <p:spPr>
          <a:xfrm>
            <a:off x="187325" y="306705"/>
            <a:ext cx="4949825" cy="808990"/>
          </a:xfrm>
        </p:spPr>
        <p:txBody>
          <a:bodyPr>
            <a:normAutofit/>
          </a:bodyPr>
          <a:lstStyle/>
          <a:p>
            <a:r>
              <a:rPr lang="zh-CN" dirty="0">
                <a:solidFill>
                  <a:schemeClr val="tx1"/>
                </a:solidFill>
                <a:effectLst>
                  <a:outerShdw blurRad="38100" dist="19050" dir="2700000" algn="tl" rotWithShape="0">
                    <a:schemeClr val="dk1">
                      <a:alpha val="40000"/>
                    </a:schemeClr>
                  </a:outerShdw>
                </a:effectLst>
              </a:rPr>
              <a:t>四、获取文献</a:t>
            </a:r>
            <a:endParaRPr lang="zh-CN" dirty="0">
              <a:solidFill>
                <a:schemeClr val="tx1"/>
              </a:solidFill>
              <a:effectLst>
                <a:outerShdw blurRad="38100" dist="19050" dir="2700000" algn="tl" rotWithShape="0">
                  <a:schemeClr val="dk1">
                    <a:alpha val="40000"/>
                  </a:schemeClr>
                </a:outerShdw>
              </a:effectLst>
            </a:endParaRPr>
          </a:p>
        </p:txBody>
      </p:sp>
      <p:pic>
        <p:nvPicPr>
          <p:cNvPr id="4" name="图片 3" descr="图标&#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0945613" y="65274"/>
            <a:ext cx="360443" cy="842674"/>
          </a:xfrm>
          <a:prstGeom prst="rect">
            <a:avLst/>
          </a:prstGeom>
        </p:spPr>
      </p:pic>
      <p:sp>
        <p:nvSpPr>
          <p:cNvPr id="10" name="文本框 9"/>
          <p:cNvSpPr txBox="1"/>
          <p:nvPr/>
        </p:nvSpPr>
        <p:spPr>
          <a:xfrm>
            <a:off x="422275" y="1287780"/>
            <a:ext cx="11125200" cy="307340"/>
          </a:xfrm>
          <a:prstGeom prst="rect">
            <a:avLst/>
          </a:prstGeom>
          <a:noFill/>
        </p:spPr>
        <p:txBody>
          <a:bodyPr wrap="square" lIns="0" tIns="0" rIns="0" bIns="0" rtlCol="0">
            <a:spAutoFit/>
          </a:bodyPr>
          <a:p>
            <a:pPr algn="l">
              <a:buClrTx/>
              <a:buSzTx/>
              <a:buFontTx/>
            </a:pPr>
            <a:r>
              <a:rPr lang="zh-CN" sz="2000" dirty="0">
                <a:solidFill>
                  <a:schemeClr val="tx1">
                    <a:lumMod val="75000"/>
                    <a:lumOff val="25000"/>
                  </a:schemeClr>
                </a:solidFill>
                <a:latin typeface="+mj-ea"/>
                <a:ea typeface="+mj-ea"/>
              </a:rPr>
              <a:t>(</a:t>
            </a:r>
            <a:r>
              <a:rPr lang="en-US" altLang="zh-CN" sz="2000" dirty="0">
                <a:solidFill>
                  <a:schemeClr val="tx1">
                    <a:lumMod val="75000"/>
                    <a:lumOff val="25000"/>
                  </a:schemeClr>
                </a:solidFill>
                <a:latin typeface="+mj-ea"/>
                <a:ea typeface="+mj-ea"/>
              </a:rPr>
              <a:t>2</a:t>
            </a:r>
            <a:r>
              <a:rPr lang="zh-CN" sz="2000" dirty="0">
                <a:solidFill>
                  <a:schemeClr val="tx1">
                    <a:lumMod val="75000"/>
                    <a:lumOff val="25000"/>
                  </a:schemeClr>
                </a:solidFill>
                <a:latin typeface="+mj-ea"/>
                <a:ea typeface="+mj-ea"/>
              </a:rPr>
              <a:t>)根据前面选择的检索工具及检索式进行检索（在</a:t>
            </a:r>
            <a:r>
              <a:rPr lang="zh-CN" sz="2000" dirty="0">
                <a:solidFill>
                  <a:srgbClr val="FF0000"/>
                </a:solidFill>
                <a:latin typeface="+mj-ea"/>
                <a:ea typeface="+mj-ea"/>
              </a:rPr>
              <a:t>万方</a:t>
            </a:r>
            <a:r>
              <a:rPr lang="zh-CN" sz="2000" dirty="0">
                <a:solidFill>
                  <a:schemeClr val="tx1">
                    <a:lumMod val="75000"/>
                    <a:lumOff val="25000"/>
                  </a:schemeClr>
                </a:solidFill>
                <a:latin typeface="+mj-ea"/>
                <a:ea typeface="+mj-ea"/>
              </a:rPr>
              <a:t>中检索截图如下）:</a:t>
            </a:r>
            <a:endParaRPr lang="zh-CN" sz="2000" dirty="0">
              <a:solidFill>
                <a:schemeClr val="tx1">
                  <a:lumMod val="75000"/>
                  <a:lumOff val="25000"/>
                </a:schemeClr>
              </a:solidFill>
              <a:latin typeface="+mj-ea"/>
              <a:ea typeface="+mj-ea"/>
            </a:endParaRPr>
          </a:p>
        </p:txBody>
      </p:sp>
      <p:sp>
        <p:nvSpPr>
          <p:cNvPr id="11" name="文本框 10"/>
          <p:cNvSpPr txBox="1"/>
          <p:nvPr/>
        </p:nvSpPr>
        <p:spPr>
          <a:xfrm>
            <a:off x="895350" y="5200015"/>
            <a:ext cx="4956175" cy="1107440"/>
          </a:xfrm>
          <a:prstGeom prst="rect">
            <a:avLst/>
          </a:prstGeom>
          <a:noFill/>
        </p:spPr>
        <p:txBody>
          <a:bodyPr wrap="square" lIns="0" tIns="0" rIns="0" bIns="0">
            <a:spAutoFit/>
          </a:bodyPr>
          <a:p>
            <a:pPr algn="l">
              <a:lnSpc>
                <a:spcPct val="150000"/>
              </a:lnSpc>
              <a:buClrTx/>
              <a:buSzTx/>
              <a:buFontTx/>
            </a:pPr>
            <a:r>
              <a:rPr lang="zh-CN" altLang="en-US" sz="1600" b="1" dirty="0">
                <a:solidFill>
                  <a:schemeClr val="tx1">
                    <a:lumMod val="65000"/>
                    <a:lumOff val="35000"/>
                  </a:schemeClr>
                </a:solidFill>
              </a:rPr>
              <a:t>通过万方对检索词进行检索，选择来源类型为</a:t>
            </a:r>
            <a:r>
              <a:rPr lang="zh-CN" altLang="en-US" sz="1600" b="1" dirty="0">
                <a:solidFill>
                  <a:srgbClr val="FF0000"/>
                </a:solidFill>
              </a:rPr>
              <a:t>北大核心、CSSCI</a:t>
            </a:r>
            <a:r>
              <a:rPr lang="zh-CN" altLang="en-US" sz="1600" b="1" dirty="0">
                <a:solidFill>
                  <a:schemeClr val="tx1">
                    <a:lumMod val="65000"/>
                    <a:lumOff val="35000"/>
                  </a:schemeClr>
                </a:solidFill>
              </a:rPr>
              <a:t>的期刊，出版时间为</a:t>
            </a:r>
            <a:r>
              <a:rPr lang="zh-CN" altLang="en-US" sz="1600" b="1" dirty="0">
                <a:solidFill>
                  <a:srgbClr val="FF0000"/>
                </a:solidFill>
              </a:rPr>
              <a:t>202</a:t>
            </a:r>
            <a:r>
              <a:rPr lang="en-US" altLang="zh-CN" sz="1600" b="1" dirty="0">
                <a:solidFill>
                  <a:srgbClr val="FF0000"/>
                </a:solidFill>
              </a:rPr>
              <a:t>1</a:t>
            </a:r>
            <a:r>
              <a:rPr lang="zh-CN" altLang="en-US" sz="1600" b="1" dirty="0">
                <a:solidFill>
                  <a:srgbClr val="FF0000"/>
                </a:solidFill>
              </a:rPr>
              <a:t>-202</a:t>
            </a:r>
            <a:r>
              <a:rPr lang="en-US" altLang="zh-CN" sz="1600" b="1" dirty="0">
                <a:solidFill>
                  <a:srgbClr val="FF0000"/>
                </a:solidFill>
              </a:rPr>
              <a:t>4</a:t>
            </a:r>
            <a:r>
              <a:rPr lang="zh-CN" altLang="en-US" sz="1600" b="1" dirty="0">
                <a:solidFill>
                  <a:schemeClr val="tx1">
                    <a:lumMod val="65000"/>
                    <a:lumOff val="35000"/>
                  </a:schemeClr>
                </a:solidFill>
              </a:rPr>
              <a:t>年，年检索结果为</a:t>
            </a:r>
            <a:r>
              <a:rPr lang="en-US" altLang="zh-CN" sz="1600" b="1" dirty="0">
                <a:solidFill>
                  <a:srgbClr val="FF0000"/>
                </a:solidFill>
              </a:rPr>
              <a:t>46</a:t>
            </a:r>
            <a:r>
              <a:rPr lang="zh-CN" altLang="en-US" sz="1600" b="1" dirty="0">
                <a:solidFill>
                  <a:schemeClr val="tx1">
                    <a:lumMod val="65000"/>
                    <a:lumOff val="35000"/>
                  </a:schemeClr>
                </a:solidFill>
              </a:rPr>
              <a:t>条，数量适中，内容符合主题要求，结果满意。</a:t>
            </a:r>
            <a:endParaRPr lang="zh-CN" altLang="en-US" sz="1600" b="1" dirty="0">
              <a:solidFill>
                <a:schemeClr val="tx1">
                  <a:lumMod val="65000"/>
                  <a:lumOff val="35000"/>
                </a:schemeClr>
              </a:solidFill>
            </a:endParaRPr>
          </a:p>
        </p:txBody>
      </p:sp>
      <p:sp>
        <p:nvSpPr>
          <p:cNvPr id="14" name="文本框 13"/>
          <p:cNvSpPr txBox="1"/>
          <p:nvPr/>
        </p:nvSpPr>
        <p:spPr>
          <a:xfrm>
            <a:off x="6979920" y="5923915"/>
            <a:ext cx="4341495" cy="738505"/>
          </a:xfrm>
          <a:prstGeom prst="rect">
            <a:avLst/>
          </a:prstGeom>
          <a:noFill/>
        </p:spPr>
        <p:txBody>
          <a:bodyPr wrap="square" lIns="0" tIns="0" rIns="0" bIns="0">
            <a:spAutoFit/>
          </a:bodyPr>
          <a:p>
            <a:pPr algn="l">
              <a:lnSpc>
                <a:spcPct val="150000"/>
              </a:lnSpc>
              <a:buClrTx/>
              <a:buSzTx/>
              <a:buFontTx/>
            </a:pPr>
            <a:r>
              <a:rPr lang="zh-CN" altLang="en-US" sz="1600" b="1" dirty="0">
                <a:solidFill>
                  <a:schemeClr val="tx1">
                    <a:lumMod val="65000"/>
                    <a:lumOff val="35000"/>
                  </a:schemeClr>
                </a:solidFill>
                <a:sym typeface="+mn-ea"/>
              </a:rPr>
              <a:t>通过</a:t>
            </a:r>
            <a:r>
              <a:rPr lang="zh-CN" altLang="en-US" sz="1600" b="1" dirty="0">
                <a:solidFill>
                  <a:srgbClr val="FF0000"/>
                </a:solidFill>
                <a:sym typeface="+mn-ea"/>
              </a:rPr>
              <a:t>被引频次</a:t>
            </a:r>
            <a:r>
              <a:rPr lang="zh-CN" altLang="en-US" sz="1600" b="1" dirty="0">
                <a:solidFill>
                  <a:schemeClr val="tx1">
                    <a:lumMod val="65000"/>
                    <a:lumOff val="35000"/>
                  </a:schemeClr>
                </a:solidFill>
                <a:sym typeface="+mn-ea"/>
              </a:rPr>
              <a:t>排序筛选，保留被引最高的前4条作为参考文献。</a:t>
            </a:r>
            <a:endParaRPr lang="zh-CN" altLang="en-US" sz="1600" b="1" dirty="0">
              <a:solidFill>
                <a:schemeClr val="tx1">
                  <a:lumMod val="65000"/>
                  <a:lumOff val="35000"/>
                </a:schemeClr>
              </a:solidFill>
              <a:sym typeface="+mn-ea"/>
            </a:endParaRPr>
          </a:p>
        </p:txBody>
      </p:sp>
      <p:sp>
        <p:nvSpPr>
          <p:cNvPr id="5" name="矩形 4"/>
          <p:cNvSpPr/>
          <p:nvPr/>
        </p:nvSpPr>
        <p:spPr>
          <a:xfrm>
            <a:off x="1124585" y="2332355"/>
            <a:ext cx="4796155" cy="1052830"/>
          </a:xfrm>
          <a:prstGeom prst="rect">
            <a:avLst/>
          </a:prstGeom>
          <a:no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7" name="图片 6"/>
          <p:cNvPicPr>
            <a:picLocks noChangeAspect="1"/>
          </p:cNvPicPr>
          <p:nvPr/>
        </p:nvPicPr>
        <p:blipFill>
          <a:blip r:embed="rId3"/>
          <a:stretch>
            <a:fillRect/>
          </a:stretch>
        </p:blipFill>
        <p:spPr>
          <a:xfrm>
            <a:off x="6623050" y="1707515"/>
            <a:ext cx="4924425" cy="4148455"/>
          </a:xfrm>
          <a:prstGeom prst="rect">
            <a:avLst/>
          </a:prstGeom>
        </p:spPr>
      </p:pic>
      <p:sp>
        <p:nvSpPr>
          <p:cNvPr id="8" name="矩形 7"/>
          <p:cNvSpPr/>
          <p:nvPr/>
        </p:nvSpPr>
        <p:spPr>
          <a:xfrm>
            <a:off x="9829165" y="1705610"/>
            <a:ext cx="1718310" cy="4149725"/>
          </a:xfrm>
          <a:prstGeom prst="rect">
            <a:avLst/>
          </a:prstGeom>
          <a:no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87325" y="306705"/>
            <a:ext cx="4949825" cy="808990"/>
          </a:xfrm>
        </p:spPr>
        <p:txBody>
          <a:bodyPr>
            <a:normAutofit/>
          </a:bodyPr>
          <a:lstStyle/>
          <a:p>
            <a:r>
              <a:rPr lang="zh-CN" dirty="0">
                <a:solidFill>
                  <a:schemeClr val="tx1"/>
                </a:solidFill>
                <a:effectLst>
                  <a:outerShdw blurRad="38100" dist="19050" dir="2700000" algn="tl" rotWithShape="0">
                    <a:schemeClr val="dk1">
                      <a:alpha val="40000"/>
                    </a:schemeClr>
                  </a:outerShdw>
                </a:effectLst>
              </a:rPr>
              <a:t>四、获取文献</a:t>
            </a:r>
            <a:endParaRPr lang="zh-CN" dirty="0">
              <a:solidFill>
                <a:schemeClr val="tx1"/>
              </a:solidFill>
              <a:effectLst>
                <a:outerShdw blurRad="38100" dist="19050" dir="2700000" algn="tl" rotWithShape="0">
                  <a:schemeClr val="dk1">
                    <a:alpha val="40000"/>
                  </a:schemeClr>
                </a:outerShdw>
              </a:effectLst>
            </a:endParaRPr>
          </a:p>
        </p:txBody>
      </p:sp>
      <p:pic>
        <p:nvPicPr>
          <p:cNvPr id="4" name="图片 3" descr="图标&#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10945613" y="65274"/>
            <a:ext cx="360443" cy="842674"/>
          </a:xfrm>
          <a:prstGeom prst="rect">
            <a:avLst/>
          </a:prstGeom>
        </p:spPr>
      </p:pic>
      <p:sp>
        <p:nvSpPr>
          <p:cNvPr id="10" name="文本框 9"/>
          <p:cNvSpPr txBox="1"/>
          <p:nvPr/>
        </p:nvSpPr>
        <p:spPr>
          <a:xfrm>
            <a:off x="422275" y="1287780"/>
            <a:ext cx="11125200" cy="307340"/>
          </a:xfrm>
          <a:prstGeom prst="rect">
            <a:avLst/>
          </a:prstGeom>
          <a:noFill/>
        </p:spPr>
        <p:txBody>
          <a:bodyPr wrap="square" lIns="0" tIns="0" rIns="0" bIns="0" rtlCol="0">
            <a:spAutoFit/>
          </a:bodyPr>
          <a:p>
            <a:pPr algn="l">
              <a:buClrTx/>
              <a:buSzTx/>
              <a:buFontTx/>
            </a:pPr>
            <a:r>
              <a:rPr lang="zh-CN" sz="2000" dirty="0">
                <a:solidFill>
                  <a:schemeClr val="tx1">
                    <a:lumMod val="75000"/>
                    <a:lumOff val="25000"/>
                  </a:schemeClr>
                </a:solidFill>
                <a:latin typeface="+mj-ea"/>
                <a:ea typeface="+mj-ea"/>
              </a:rPr>
              <a:t>(</a:t>
            </a:r>
            <a:r>
              <a:rPr lang="en-US" altLang="zh-CN" sz="2000" dirty="0">
                <a:solidFill>
                  <a:schemeClr val="tx1">
                    <a:lumMod val="75000"/>
                    <a:lumOff val="25000"/>
                  </a:schemeClr>
                </a:solidFill>
                <a:latin typeface="+mj-ea"/>
                <a:ea typeface="+mj-ea"/>
              </a:rPr>
              <a:t>3</a:t>
            </a:r>
            <a:r>
              <a:rPr lang="zh-CN" sz="2000" dirty="0">
                <a:solidFill>
                  <a:schemeClr val="tx1">
                    <a:lumMod val="75000"/>
                    <a:lumOff val="25000"/>
                  </a:schemeClr>
                </a:solidFill>
                <a:latin typeface="+mj-ea"/>
                <a:ea typeface="+mj-ea"/>
              </a:rPr>
              <a:t>)根据前面选择的检索工具及检索式进行检索（在</a:t>
            </a:r>
            <a:r>
              <a:rPr lang="zh-CN" sz="2000" dirty="0">
                <a:solidFill>
                  <a:srgbClr val="FF0000"/>
                </a:solidFill>
                <a:latin typeface="+mj-ea"/>
                <a:ea typeface="+mj-ea"/>
              </a:rPr>
              <a:t>维普</a:t>
            </a:r>
            <a:r>
              <a:rPr lang="zh-CN" sz="2000" dirty="0">
                <a:solidFill>
                  <a:schemeClr val="tx1">
                    <a:lumMod val="75000"/>
                    <a:lumOff val="25000"/>
                  </a:schemeClr>
                </a:solidFill>
                <a:latin typeface="+mj-ea"/>
                <a:ea typeface="+mj-ea"/>
              </a:rPr>
              <a:t>中检索截图如下）:</a:t>
            </a:r>
            <a:endParaRPr lang="zh-CN" sz="2000" dirty="0">
              <a:solidFill>
                <a:schemeClr val="tx1">
                  <a:lumMod val="75000"/>
                  <a:lumOff val="25000"/>
                </a:schemeClr>
              </a:solidFill>
              <a:latin typeface="+mj-ea"/>
              <a:ea typeface="+mj-ea"/>
            </a:endParaRPr>
          </a:p>
        </p:txBody>
      </p:sp>
      <p:sp>
        <p:nvSpPr>
          <p:cNvPr id="11" name="文本框 10"/>
          <p:cNvSpPr txBox="1"/>
          <p:nvPr/>
        </p:nvSpPr>
        <p:spPr>
          <a:xfrm>
            <a:off x="753110" y="5146040"/>
            <a:ext cx="4956175" cy="1107440"/>
          </a:xfrm>
          <a:prstGeom prst="rect">
            <a:avLst/>
          </a:prstGeom>
          <a:noFill/>
        </p:spPr>
        <p:txBody>
          <a:bodyPr wrap="square" lIns="0" tIns="0" rIns="0" bIns="0">
            <a:spAutoFit/>
          </a:bodyPr>
          <a:p>
            <a:pPr algn="l">
              <a:lnSpc>
                <a:spcPct val="150000"/>
              </a:lnSpc>
              <a:buClrTx/>
              <a:buSzTx/>
              <a:buFontTx/>
            </a:pPr>
            <a:r>
              <a:rPr lang="zh-CN" altLang="en-US" sz="1600" b="1" dirty="0">
                <a:solidFill>
                  <a:schemeClr val="tx1">
                    <a:lumMod val="65000"/>
                    <a:lumOff val="35000"/>
                  </a:schemeClr>
                </a:solidFill>
              </a:rPr>
              <a:t>通过维普对检索词进行检索，选择来源类型为</a:t>
            </a:r>
            <a:r>
              <a:rPr lang="zh-CN" altLang="en-US" sz="1600" b="1" dirty="0">
                <a:solidFill>
                  <a:srgbClr val="FF0000"/>
                </a:solidFill>
              </a:rPr>
              <a:t>北大核心、CSSCI</a:t>
            </a:r>
            <a:r>
              <a:rPr lang="zh-CN" altLang="en-US" sz="1600" b="1" dirty="0">
                <a:solidFill>
                  <a:schemeClr val="tx1">
                    <a:lumMod val="65000"/>
                    <a:lumOff val="35000"/>
                  </a:schemeClr>
                </a:solidFill>
              </a:rPr>
              <a:t>的期刊，出版时间为</a:t>
            </a:r>
            <a:r>
              <a:rPr lang="zh-CN" altLang="en-US" sz="1600" b="1" dirty="0">
                <a:solidFill>
                  <a:srgbClr val="FF0000"/>
                </a:solidFill>
              </a:rPr>
              <a:t>202</a:t>
            </a:r>
            <a:r>
              <a:rPr lang="en-US" altLang="zh-CN" sz="1600" b="1" dirty="0">
                <a:solidFill>
                  <a:srgbClr val="FF0000"/>
                </a:solidFill>
              </a:rPr>
              <a:t>1</a:t>
            </a:r>
            <a:r>
              <a:rPr lang="zh-CN" altLang="en-US" sz="1600" b="1" dirty="0">
                <a:solidFill>
                  <a:srgbClr val="FF0000"/>
                </a:solidFill>
              </a:rPr>
              <a:t>-202</a:t>
            </a:r>
            <a:r>
              <a:rPr lang="en-US" altLang="zh-CN" sz="1600" b="1" dirty="0">
                <a:solidFill>
                  <a:srgbClr val="FF0000"/>
                </a:solidFill>
              </a:rPr>
              <a:t>4</a:t>
            </a:r>
            <a:r>
              <a:rPr lang="zh-CN" altLang="en-US" sz="1600" b="1" dirty="0">
                <a:solidFill>
                  <a:srgbClr val="FF0000"/>
                </a:solidFill>
              </a:rPr>
              <a:t>年</a:t>
            </a:r>
            <a:r>
              <a:rPr lang="zh-CN" altLang="en-US" sz="1600" b="1" dirty="0">
                <a:solidFill>
                  <a:schemeClr val="tx1">
                    <a:lumMod val="65000"/>
                    <a:lumOff val="35000"/>
                  </a:schemeClr>
                </a:solidFill>
              </a:rPr>
              <a:t>，年检索结果为</a:t>
            </a:r>
            <a:r>
              <a:rPr lang="en-US" altLang="zh-CN" sz="1600" b="1" dirty="0">
                <a:solidFill>
                  <a:srgbClr val="FF0000"/>
                </a:solidFill>
              </a:rPr>
              <a:t>76</a:t>
            </a:r>
            <a:r>
              <a:rPr lang="zh-CN" altLang="en-US" sz="1600" b="1" dirty="0">
                <a:solidFill>
                  <a:schemeClr val="tx1">
                    <a:lumMod val="65000"/>
                    <a:lumOff val="35000"/>
                  </a:schemeClr>
                </a:solidFill>
              </a:rPr>
              <a:t>条，数量适中，内容符合主题要求，结果满意。</a:t>
            </a:r>
            <a:endParaRPr lang="zh-CN" altLang="en-US" sz="1600" b="1" dirty="0">
              <a:solidFill>
                <a:schemeClr val="tx1">
                  <a:lumMod val="65000"/>
                  <a:lumOff val="35000"/>
                </a:schemeClr>
              </a:solidFill>
            </a:endParaRPr>
          </a:p>
        </p:txBody>
      </p:sp>
      <p:sp>
        <p:nvSpPr>
          <p:cNvPr id="14" name="文本框 13"/>
          <p:cNvSpPr txBox="1"/>
          <p:nvPr/>
        </p:nvSpPr>
        <p:spPr>
          <a:xfrm>
            <a:off x="6934200" y="5330825"/>
            <a:ext cx="4341495" cy="738505"/>
          </a:xfrm>
          <a:prstGeom prst="rect">
            <a:avLst/>
          </a:prstGeom>
          <a:noFill/>
        </p:spPr>
        <p:txBody>
          <a:bodyPr wrap="square" lIns="0" tIns="0" rIns="0" bIns="0">
            <a:spAutoFit/>
          </a:bodyPr>
          <a:p>
            <a:pPr algn="l">
              <a:lnSpc>
                <a:spcPct val="150000"/>
              </a:lnSpc>
              <a:buClrTx/>
              <a:buSzTx/>
              <a:buFontTx/>
            </a:pPr>
            <a:r>
              <a:rPr lang="zh-CN" altLang="en-US" sz="1600" b="1" dirty="0">
                <a:solidFill>
                  <a:schemeClr val="tx1">
                    <a:lumMod val="65000"/>
                    <a:lumOff val="35000"/>
                  </a:schemeClr>
                </a:solidFill>
                <a:sym typeface="+mn-ea"/>
              </a:rPr>
              <a:t>通过</a:t>
            </a:r>
            <a:r>
              <a:rPr lang="zh-CN" altLang="en-US" sz="1600" b="1" dirty="0">
                <a:solidFill>
                  <a:srgbClr val="FF0000"/>
                </a:solidFill>
                <a:sym typeface="+mn-ea"/>
              </a:rPr>
              <a:t>被引量</a:t>
            </a:r>
            <a:r>
              <a:rPr lang="zh-CN" altLang="en-US" sz="1600" b="1" dirty="0">
                <a:solidFill>
                  <a:schemeClr val="tx1">
                    <a:lumMod val="65000"/>
                    <a:lumOff val="35000"/>
                  </a:schemeClr>
                </a:solidFill>
                <a:sym typeface="+mn-ea"/>
              </a:rPr>
              <a:t>进行排序，挑选发表排名靠前的</a:t>
            </a:r>
            <a:r>
              <a:rPr lang="zh-CN" altLang="en-US" sz="1600" b="1" dirty="0">
                <a:solidFill>
                  <a:srgbClr val="FF0000"/>
                </a:solidFill>
                <a:sym typeface="+mn-ea"/>
              </a:rPr>
              <a:t>4</a:t>
            </a:r>
            <a:r>
              <a:rPr lang="zh-CN" altLang="en-US" sz="1600" b="1" dirty="0">
                <a:solidFill>
                  <a:schemeClr val="tx1">
                    <a:lumMod val="65000"/>
                    <a:lumOff val="35000"/>
                  </a:schemeClr>
                </a:solidFill>
                <a:sym typeface="+mn-ea"/>
              </a:rPr>
              <a:t>条文献作为参考文献。</a:t>
            </a:r>
            <a:endParaRPr lang="zh-CN" altLang="en-US" sz="1600" b="1" dirty="0">
              <a:solidFill>
                <a:schemeClr val="tx1">
                  <a:lumMod val="65000"/>
                  <a:lumOff val="35000"/>
                </a:schemeClr>
              </a:solidFill>
              <a:sym typeface="+mn-ea"/>
            </a:endParaRPr>
          </a:p>
        </p:txBody>
      </p:sp>
      <p:pic>
        <p:nvPicPr>
          <p:cNvPr id="5" name="图片 4"/>
          <p:cNvPicPr>
            <a:picLocks noChangeAspect="1"/>
          </p:cNvPicPr>
          <p:nvPr/>
        </p:nvPicPr>
        <p:blipFill>
          <a:blip r:embed="rId2"/>
          <a:stretch>
            <a:fillRect/>
          </a:stretch>
        </p:blipFill>
        <p:spPr>
          <a:xfrm>
            <a:off x="656590" y="2081530"/>
            <a:ext cx="5149850" cy="2787015"/>
          </a:xfrm>
          <a:prstGeom prst="rect">
            <a:avLst/>
          </a:prstGeom>
        </p:spPr>
      </p:pic>
      <p:pic>
        <p:nvPicPr>
          <p:cNvPr id="6" name="图片 5"/>
          <p:cNvPicPr>
            <a:picLocks noChangeAspect="1"/>
          </p:cNvPicPr>
          <p:nvPr/>
        </p:nvPicPr>
        <p:blipFill>
          <a:blip r:embed="rId3"/>
          <a:stretch>
            <a:fillRect/>
          </a:stretch>
        </p:blipFill>
        <p:spPr>
          <a:xfrm>
            <a:off x="6316345" y="2216150"/>
            <a:ext cx="5409565" cy="2436495"/>
          </a:xfrm>
          <a:prstGeom prst="rect">
            <a:avLst/>
          </a:prstGeom>
        </p:spPr>
      </p:pic>
      <p:sp>
        <p:nvSpPr>
          <p:cNvPr id="7" name="矩形 6"/>
          <p:cNvSpPr/>
          <p:nvPr/>
        </p:nvSpPr>
        <p:spPr>
          <a:xfrm>
            <a:off x="1010285" y="2332355"/>
            <a:ext cx="4796155" cy="1052830"/>
          </a:xfrm>
          <a:prstGeom prst="rect">
            <a:avLst/>
          </a:prstGeom>
          <a:no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9829165" y="2947035"/>
            <a:ext cx="1896745" cy="1777365"/>
          </a:xfrm>
          <a:prstGeom prst="rect">
            <a:avLst/>
          </a:prstGeom>
          <a:no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87325" y="306705"/>
            <a:ext cx="4949825" cy="808990"/>
          </a:xfrm>
        </p:spPr>
        <p:txBody>
          <a:bodyPr>
            <a:normAutofit/>
          </a:bodyPr>
          <a:lstStyle/>
          <a:p>
            <a:r>
              <a:rPr lang="zh-CN" dirty="0">
                <a:solidFill>
                  <a:schemeClr val="tx1"/>
                </a:solidFill>
                <a:effectLst>
                  <a:outerShdw blurRad="38100" dist="19050" dir="2700000" algn="tl" rotWithShape="0">
                    <a:schemeClr val="dk1">
                      <a:alpha val="40000"/>
                    </a:schemeClr>
                  </a:outerShdw>
                </a:effectLst>
              </a:rPr>
              <a:t>四、获取文献</a:t>
            </a:r>
            <a:endParaRPr lang="zh-CN" dirty="0">
              <a:solidFill>
                <a:schemeClr val="tx1"/>
              </a:solidFill>
              <a:effectLst>
                <a:outerShdw blurRad="38100" dist="19050" dir="2700000" algn="tl" rotWithShape="0">
                  <a:schemeClr val="dk1">
                    <a:alpha val="40000"/>
                  </a:schemeClr>
                </a:outerShdw>
              </a:effectLst>
            </a:endParaRPr>
          </a:p>
        </p:txBody>
      </p:sp>
      <p:pic>
        <p:nvPicPr>
          <p:cNvPr id="4" name="图片 3" descr="图标&#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10945613" y="65274"/>
            <a:ext cx="360443" cy="842674"/>
          </a:xfrm>
          <a:prstGeom prst="rect">
            <a:avLst/>
          </a:prstGeom>
        </p:spPr>
      </p:pic>
      <p:sp>
        <p:nvSpPr>
          <p:cNvPr id="10" name="文本框 9"/>
          <p:cNvSpPr txBox="1"/>
          <p:nvPr/>
        </p:nvSpPr>
        <p:spPr>
          <a:xfrm>
            <a:off x="256540" y="1287780"/>
            <a:ext cx="11125200" cy="307340"/>
          </a:xfrm>
          <a:prstGeom prst="rect">
            <a:avLst/>
          </a:prstGeom>
          <a:noFill/>
        </p:spPr>
        <p:txBody>
          <a:bodyPr wrap="square" lIns="0" tIns="0" rIns="0" bIns="0" rtlCol="0">
            <a:spAutoFit/>
          </a:bodyPr>
          <a:p>
            <a:pPr algn="l">
              <a:buClrTx/>
              <a:buSzTx/>
              <a:buFontTx/>
            </a:pPr>
            <a:r>
              <a:rPr lang="zh-CN" sz="2000" dirty="0">
                <a:solidFill>
                  <a:schemeClr val="tx1">
                    <a:lumMod val="75000"/>
                    <a:lumOff val="25000"/>
                  </a:schemeClr>
                </a:solidFill>
                <a:latin typeface="+mj-ea"/>
                <a:ea typeface="+mj-ea"/>
              </a:rPr>
              <a:t>（4）在</a:t>
            </a:r>
            <a:r>
              <a:rPr lang="en-US" altLang="zh-CN" sz="2000" dirty="0">
                <a:solidFill>
                  <a:schemeClr val="tx1">
                    <a:lumMod val="75000"/>
                    <a:lumOff val="25000"/>
                  </a:schemeClr>
                </a:solidFill>
                <a:latin typeface="+mj-ea"/>
                <a:ea typeface="+mj-ea"/>
              </a:rPr>
              <a:t> </a:t>
            </a:r>
            <a:r>
              <a:rPr lang="zh-CN" sz="2000" dirty="0">
                <a:solidFill>
                  <a:schemeClr val="tx1">
                    <a:lumMod val="75000"/>
                    <a:lumOff val="25000"/>
                  </a:schemeClr>
                </a:solidFill>
                <a:latin typeface="+mj-ea"/>
                <a:ea typeface="+mj-ea"/>
              </a:rPr>
              <a:t>EBOSCO Academic Search Complete (ASC)</a:t>
            </a:r>
            <a:r>
              <a:rPr lang="zh-CN" sz="2000" dirty="0">
                <a:solidFill>
                  <a:schemeClr val="tx1">
                    <a:lumMod val="75000"/>
                    <a:lumOff val="25000"/>
                  </a:schemeClr>
                </a:solidFill>
                <a:latin typeface="+mj-ea"/>
                <a:ea typeface="+mj-ea"/>
              </a:rPr>
              <a:t> 综合学科参考文献大全中检索截图如下:</a:t>
            </a:r>
            <a:endParaRPr lang="zh-CN" sz="2000" dirty="0">
              <a:solidFill>
                <a:schemeClr val="tx1">
                  <a:lumMod val="75000"/>
                  <a:lumOff val="25000"/>
                </a:schemeClr>
              </a:solidFill>
              <a:latin typeface="+mj-ea"/>
              <a:ea typeface="+mj-ea"/>
            </a:endParaRPr>
          </a:p>
        </p:txBody>
      </p:sp>
      <p:sp>
        <p:nvSpPr>
          <p:cNvPr id="17" name="矩形: 圆角 16"/>
          <p:cNvSpPr/>
          <p:nvPr/>
        </p:nvSpPr>
        <p:spPr>
          <a:xfrm>
            <a:off x="9030970" y="2274570"/>
            <a:ext cx="3064510" cy="4275455"/>
          </a:xfrm>
          <a:prstGeom prst="roundRect">
            <a:avLst>
              <a:gd name="adj" fmla="val 10232"/>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buClrTx/>
              <a:buSzTx/>
              <a:buFontTx/>
            </a:pPr>
            <a:r>
              <a:rPr lang="zh-CN" altLang="en-US" sz="1800">
                <a:solidFill>
                  <a:schemeClr val="tx1"/>
                </a:solidFill>
              </a:rPr>
              <a:t>采用英文检索式：</a:t>
            </a:r>
            <a:endParaRPr lang="zh-CN" altLang="en-US" sz="1800">
              <a:solidFill>
                <a:schemeClr val="tx1"/>
              </a:solidFill>
            </a:endParaRPr>
          </a:p>
          <a:p>
            <a:pPr algn="l">
              <a:buClrTx/>
              <a:buSzTx/>
              <a:buFontTx/>
            </a:pPr>
            <a:r>
              <a:rPr lang="zh-CN" altLang="en-US" sz="1800">
                <a:solidFill>
                  <a:srgbClr val="FF0000"/>
                </a:solidFill>
              </a:rPr>
              <a:t>TI=（Artificial intelligence OR robotics OR deep learing）AND TI=（intelligent logistics OR Internet of Things OR big data ）</a:t>
            </a:r>
            <a:r>
              <a:rPr lang="zh-CN" altLang="en-US" sz="1800">
                <a:solidFill>
                  <a:schemeClr val="tx1"/>
                </a:solidFill>
              </a:rPr>
              <a:t>,选择</a:t>
            </a:r>
            <a:r>
              <a:rPr lang="zh-CN" altLang="en-US" sz="1800">
                <a:solidFill>
                  <a:srgbClr val="FF0000"/>
                </a:solidFill>
              </a:rPr>
              <a:t>2021-2024</a:t>
            </a:r>
            <a:r>
              <a:rPr lang="zh-CN" altLang="en-US" sz="1800">
                <a:solidFill>
                  <a:schemeClr val="tx1"/>
                </a:solidFill>
              </a:rPr>
              <a:t>年发表的来源于学术同行评审期刊的文章，检索结果为</a:t>
            </a:r>
            <a:r>
              <a:rPr lang="zh-CN" altLang="en-US" sz="1800">
                <a:solidFill>
                  <a:srgbClr val="FF0000"/>
                </a:solidFill>
              </a:rPr>
              <a:t>61</a:t>
            </a:r>
            <a:r>
              <a:rPr lang="zh-CN" altLang="en-US" sz="1800">
                <a:solidFill>
                  <a:schemeClr val="tx1"/>
                </a:solidFill>
              </a:rPr>
              <a:t>条，数量适中，内容符合主题要求，结果满意。</a:t>
            </a:r>
            <a:endParaRPr lang="zh-CN" altLang="en-US" sz="1800">
              <a:solidFill>
                <a:schemeClr val="tx1"/>
              </a:solidFill>
            </a:endParaRPr>
          </a:p>
          <a:p>
            <a:pPr algn="ctr"/>
            <a:endParaRPr lang="zh-CN" sz="2000" dirty="0">
              <a:solidFill>
                <a:srgbClr val="404040"/>
              </a:solidFill>
              <a:latin typeface="+mj-ea"/>
              <a:ea typeface="+mj-ea"/>
            </a:endParaRPr>
          </a:p>
        </p:txBody>
      </p:sp>
      <p:pic>
        <p:nvPicPr>
          <p:cNvPr id="3" name="图片 2"/>
          <p:cNvPicPr>
            <a:picLocks noChangeAspect="1"/>
          </p:cNvPicPr>
          <p:nvPr/>
        </p:nvPicPr>
        <p:blipFill>
          <a:blip r:embed="rId2"/>
          <a:stretch>
            <a:fillRect/>
          </a:stretch>
        </p:blipFill>
        <p:spPr>
          <a:xfrm>
            <a:off x="381000" y="2338070"/>
            <a:ext cx="8555990" cy="4148455"/>
          </a:xfrm>
          <a:prstGeom prst="rect">
            <a:avLst/>
          </a:prstGeom>
        </p:spPr>
      </p:pic>
      <p:sp>
        <p:nvSpPr>
          <p:cNvPr id="7" name="矩形 6"/>
          <p:cNvSpPr/>
          <p:nvPr/>
        </p:nvSpPr>
        <p:spPr>
          <a:xfrm>
            <a:off x="576580" y="2338070"/>
            <a:ext cx="4796155" cy="1052830"/>
          </a:xfrm>
          <a:prstGeom prst="rect">
            <a:avLst/>
          </a:prstGeom>
          <a:no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381000" y="4474845"/>
            <a:ext cx="988695" cy="2011680"/>
          </a:xfrm>
          <a:prstGeom prst="rect">
            <a:avLst/>
          </a:prstGeom>
          <a:no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8" name="矩形 7"/>
          <p:cNvSpPr/>
          <p:nvPr/>
        </p:nvSpPr>
        <p:spPr>
          <a:xfrm>
            <a:off x="1915160" y="3521075"/>
            <a:ext cx="512445" cy="365125"/>
          </a:xfrm>
          <a:prstGeom prst="rect">
            <a:avLst/>
          </a:prstGeom>
          <a:no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418840" y="3093085"/>
            <a:ext cx="5354320" cy="1325880"/>
          </a:xfrm>
        </p:spPr>
        <p:txBody>
          <a:bodyPr>
            <a:normAutofit fontScale="90000"/>
          </a:bodyPr>
          <a:lstStyle/>
          <a:p>
            <a:r>
              <a:rPr lang="zh-CN" altLang="en-US" dirty="0">
                <a:ln w="34925">
                  <a:solidFill>
                    <a:schemeClr val="tx1"/>
                  </a:solidFill>
                </a:ln>
              </a:rPr>
              <a:t>陈述总结</a:t>
            </a:r>
            <a:endParaRPr lang="zh-CN" altLang="en-US" dirty="0">
              <a:ln w="34925">
                <a:solidFill>
                  <a:schemeClr val="tx1"/>
                </a:solidFill>
              </a:ln>
            </a:endParaRPr>
          </a:p>
        </p:txBody>
      </p:sp>
      <p:sp>
        <p:nvSpPr>
          <p:cNvPr id="3" name="文本占位符 2"/>
          <p:cNvSpPr>
            <a:spLocks noGrp="1"/>
          </p:cNvSpPr>
          <p:nvPr>
            <p:ph type="body" sz="quarter" idx="10"/>
          </p:nvPr>
        </p:nvSpPr>
        <p:spPr/>
        <p:txBody>
          <a:bodyPr/>
          <a:lstStyle/>
          <a:p>
            <a:r>
              <a:rPr lang="en-US" altLang="zh-CN" dirty="0"/>
              <a:t>PART 5</a:t>
            </a:r>
            <a:endParaRPr lang="zh-CN" altLang="en-US" dirty="0"/>
          </a:p>
        </p:txBody>
      </p:sp>
      <p:pic>
        <p:nvPicPr>
          <p:cNvPr id="5" name="图片 4" descr="图标&#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flipH="1">
            <a:off x="492980" y="2719550"/>
            <a:ext cx="736955" cy="1722914"/>
          </a:xfrm>
          <a:prstGeom prst="rect">
            <a:avLst/>
          </a:prstGeom>
        </p:spPr>
      </p:pic>
      <p:pic>
        <p:nvPicPr>
          <p:cNvPr id="6" name="图片 5" descr="图标&#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a:off x="10962065" y="2719550"/>
            <a:ext cx="736955" cy="172291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标题 2"/>
          <p:cNvSpPr>
            <a:spLocks noGrp="1"/>
          </p:cNvSpPr>
          <p:nvPr>
            <p:ph type="title"/>
          </p:nvPr>
        </p:nvSpPr>
        <p:spPr>
          <a:xfrm>
            <a:off x="844550" y="561975"/>
            <a:ext cx="2312670" cy="808990"/>
          </a:xfrm>
        </p:spPr>
        <p:txBody>
          <a:bodyPr>
            <a:normAutofit/>
          </a:bodyPr>
          <a:p>
            <a:r>
              <a:rPr lang="zh-CN" altLang="en-US"/>
              <a:t>绘制流程图</a:t>
            </a:r>
            <a:endParaRPr lang="zh-CN" altLang="en-US"/>
          </a:p>
        </p:txBody>
      </p:sp>
      <p:sp>
        <p:nvSpPr>
          <p:cNvPr id="29" name="矩形 28"/>
          <p:cNvSpPr/>
          <p:nvPr>
            <p:custDataLst>
              <p:tags r:id="rId1"/>
            </p:custDataLst>
          </p:nvPr>
        </p:nvSpPr>
        <p:spPr>
          <a:xfrm>
            <a:off x="6326199" y="5196527"/>
            <a:ext cx="2048013" cy="659564"/>
          </a:xfrm>
          <a:prstGeom prst="rect">
            <a:avLst/>
          </a:prstGeom>
          <a:noFill/>
        </p:spPr>
        <p:txBody>
          <a:bodyPr wrap="square" lIns="0" tIns="0" rIns="0" bIns="0" rtlCol="0" anchor="t" anchorCtr="0">
            <a:noAutofit/>
          </a:bodyPr>
          <a:p>
            <a:pPr>
              <a:lnSpc>
                <a:spcPct val="130000"/>
              </a:lnSpc>
              <a:spcBef>
                <a:spcPct val="0"/>
              </a:spcBef>
              <a:spcAft>
                <a:spcPct val="0"/>
              </a:spcAft>
            </a:pPr>
            <a:r>
              <a:rPr lang="zh-CN" altLang="en-US" sz="1400" dirty="0">
                <a:solidFill>
                  <a:schemeClr val="tx1">
                    <a:lumMod val="85000"/>
                    <a:lumOff val="15000"/>
                  </a:schemeClr>
                </a:solidFill>
                <a:latin typeface="+mn-ea"/>
                <a:cs typeface="+mn-ea"/>
              </a:rPr>
              <a:t>根据指定的检索式进入数据库检索，并且筛选出合适的文献。</a:t>
            </a:r>
            <a:endParaRPr lang="zh-CN" altLang="en-US" sz="1400" dirty="0">
              <a:solidFill>
                <a:schemeClr val="tx1">
                  <a:lumMod val="85000"/>
                  <a:lumOff val="15000"/>
                </a:schemeClr>
              </a:solidFill>
              <a:latin typeface="+mn-ea"/>
              <a:cs typeface="+mn-ea"/>
            </a:endParaRPr>
          </a:p>
        </p:txBody>
      </p:sp>
      <p:sp>
        <p:nvSpPr>
          <p:cNvPr id="30" name="矩形 29"/>
          <p:cNvSpPr/>
          <p:nvPr>
            <p:custDataLst>
              <p:tags r:id="rId2"/>
            </p:custDataLst>
          </p:nvPr>
        </p:nvSpPr>
        <p:spPr>
          <a:xfrm>
            <a:off x="6370124" y="4808750"/>
            <a:ext cx="2057621" cy="387777"/>
          </a:xfrm>
          <a:prstGeom prst="rect">
            <a:avLst/>
          </a:prstGeom>
          <a:noFill/>
        </p:spPr>
        <p:txBody>
          <a:bodyPr wrap="square" lIns="0" tIns="0" rIns="0" bIns="0" rtlCol="0" anchor="b">
            <a:noAutofit/>
          </a:bodyPr>
          <a:p>
            <a:pPr>
              <a:spcBef>
                <a:spcPct val="0"/>
              </a:spcBef>
              <a:spcAft>
                <a:spcPct val="0"/>
              </a:spcAft>
            </a:pPr>
            <a:r>
              <a:rPr lang="zh-CN" altLang="en-US" sz="2400" b="1" dirty="0">
                <a:solidFill>
                  <a:schemeClr val="accent2"/>
                </a:solidFill>
                <a:latin typeface="+mn-ea"/>
                <a:cs typeface="+mn-ea"/>
              </a:rPr>
              <a:t>数据库检索</a:t>
            </a:r>
            <a:endParaRPr lang="zh-CN" altLang="en-US" sz="2400" b="1" dirty="0">
              <a:solidFill>
                <a:schemeClr val="accent2"/>
              </a:solidFill>
              <a:latin typeface="+mn-ea"/>
              <a:cs typeface="+mn-ea"/>
            </a:endParaRPr>
          </a:p>
        </p:txBody>
      </p:sp>
      <p:sp>
        <p:nvSpPr>
          <p:cNvPr id="26" name="矩形 25"/>
          <p:cNvSpPr/>
          <p:nvPr>
            <p:custDataLst>
              <p:tags r:id="rId3"/>
            </p:custDataLst>
          </p:nvPr>
        </p:nvSpPr>
        <p:spPr>
          <a:xfrm>
            <a:off x="4706457" y="2129312"/>
            <a:ext cx="2600510" cy="697313"/>
          </a:xfrm>
          <a:prstGeom prst="rect">
            <a:avLst/>
          </a:prstGeom>
          <a:noFill/>
        </p:spPr>
        <p:txBody>
          <a:bodyPr wrap="square" lIns="0" tIns="0" rIns="0" bIns="0" rtlCol="0" anchor="t" anchorCtr="0">
            <a:noAutofit/>
          </a:bodyPr>
          <a:p>
            <a:pPr>
              <a:lnSpc>
                <a:spcPct val="130000"/>
              </a:lnSpc>
              <a:spcBef>
                <a:spcPct val="0"/>
              </a:spcBef>
              <a:spcAft>
                <a:spcPct val="0"/>
              </a:spcAft>
            </a:pPr>
            <a:r>
              <a:rPr lang="zh-CN" altLang="en-US" sz="1400" dirty="0">
                <a:solidFill>
                  <a:schemeClr val="tx1">
                    <a:lumMod val="85000"/>
                    <a:lumOff val="15000"/>
                  </a:schemeClr>
                </a:solidFill>
                <a:latin typeface="+mn-ea"/>
                <a:cs typeface="+mn-ea"/>
              </a:rPr>
              <a:t>根据课题概念及其研究方向，选择合适的检索工具。</a:t>
            </a:r>
            <a:endParaRPr lang="zh-CN" altLang="en-US" sz="1400" dirty="0">
              <a:solidFill>
                <a:schemeClr val="tx1">
                  <a:lumMod val="85000"/>
                  <a:lumOff val="15000"/>
                </a:schemeClr>
              </a:solidFill>
              <a:latin typeface="+mn-ea"/>
              <a:cs typeface="+mn-ea"/>
            </a:endParaRPr>
          </a:p>
        </p:txBody>
      </p:sp>
      <p:sp>
        <p:nvSpPr>
          <p:cNvPr id="27" name="矩形 26"/>
          <p:cNvSpPr/>
          <p:nvPr>
            <p:custDataLst>
              <p:tags r:id="rId4"/>
            </p:custDataLst>
          </p:nvPr>
        </p:nvSpPr>
        <p:spPr>
          <a:xfrm>
            <a:off x="4682435" y="1783401"/>
            <a:ext cx="2037032" cy="346597"/>
          </a:xfrm>
          <a:prstGeom prst="rect">
            <a:avLst/>
          </a:prstGeom>
          <a:noFill/>
        </p:spPr>
        <p:txBody>
          <a:bodyPr wrap="square" lIns="0" tIns="0" rIns="0" bIns="0" rtlCol="0" anchor="b">
            <a:noAutofit/>
          </a:bodyPr>
          <a:p>
            <a:pPr>
              <a:spcBef>
                <a:spcPct val="0"/>
              </a:spcBef>
              <a:spcAft>
                <a:spcPct val="0"/>
              </a:spcAft>
            </a:pPr>
            <a:r>
              <a:rPr lang="zh-CN" altLang="en-US" sz="2400" b="1" dirty="0">
                <a:solidFill>
                  <a:schemeClr val="accent1"/>
                </a:solidFill>
                <a:latin typeface="+mn-ea"/>
                <a:cs typeface="+mn-ea"/>
              </a:rPr>
              <a:t>选择检索工具</a:t>
            </a:r>
            <a:endParaRPr lang="zh-CN" altLang="en-US" sz="2400" b="1" dirty="0">
              <a:solidFill>
                <a:schemeClr val="accent1"/>
              </a:solidFill>
              <a:latin typeface="+mn-ea"/>
              <a:cs typeface="+mn-ea"/>
            </a:endParaRPr>
          </a:p>
        </p:txBody>
      </p:sp>
      <p:cxnSp>
        <p:nvCxnSpPr>
          <p:cNvPr id="19" name="直接连接符 18"/>
          <p:cNvCxnSpPr/>
          <p:nvPr>
            <p:custDataLst>
              <p:tags r:id="rId5"/>
            </p:custDataLst>
          </p:nvPr>
        </p:nvCxnSpPr>
        <p:spPr>
          <a:xfrm flipV="1">
            <a:off x="951937" y="1811327"/>
            <a:ext cx="0" cy="1366298"/>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custDataLst>
              <p:tags r:id="rId6"/>
            </p:custDataLst>
          </p:nvPr>
        </p:nvCxnSpPr>
        <p:spPr>
          <a:xfrm flipV="1">
            <a:off x="4420753" y="1775194"/>
            <a:ext cx="0" cy="1366298"/>
          </a:xfrm>
          <a:prstGeom prst="line">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7"/>
            </p:custDataLst>
          </p:nvPr>
        </p:nvCxnSpPr>
        <p:spPr>
          <a:xfrm rot="10800000" flipV="1">
            <a:off x="6155914" y="4632752"/>
            <a:ext cx="0" cy="1366298"/>
          </a:xfrm>
          <a:prstGeom prst="line">
            <a:avLst/>
          </a:prstGeom>
          <a:ln>
            <a:solidFill>
              <a:schemeClr val="accent2"/>
            </a:solidFill>
            <a:tailEnd type="ova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custDataLst>
              <p:tags r:id="rId8"/>
            </p:custDataLst>
          </p:nvPr>
        </p:nvCxnSpPr>
        <p:spPr>
          <a:xfrm rot="10800000" flipV="1">
            <a:off x="2677312" y="4632752"/>
            <a:ext cx="0" cy="1366298"/>
          </a:xfrm>
          <a:prstGeom prst="line">
            <a:avLst/>
          </a:prstGeom>
          <a:ln>
            <a:solidFill>
              <a:schemeClr val="accent2"/>
            </a:solidFill>
            <a:tailEnd type="oval"/>
          </a:ln>
        </p:spPr>
        <p:style>
          <a:lnRef idx="1">
            <a:schemeClr val="accent1"/>
          </a:lnRef>
          <a:fillRef idx="0">
            <a:schemeClr val="accent1"/>
          </a:fillRef>
          <a:effectRef idx="0">
            <a:schemeClr val="accent1"/>
          </a:effectRef>
          <a:fontRef idx="minor">
            <a:schemeClr val="tx1"/>
          </a:fontRef>
        </p:style>
      </p:cxnSp>
      <p:sp>
        <p:nvSpPr>
          <p:cNvPr id="5" name="任意多边形 4"/>
          <p:cNvSpPr/>
          <p:nvPr>
            <p:custDataLst>
              <p:tags r:id="rId9"/>
            </p:custDataLst>
          </p:nvPr>
        </p:nvSpPr>
        <p:spPr>
          <a:xfrm>
            <a:off x="947420" y="3106864"/>
            <a:ext cx="1151003" cy="1504810"/>
          </a:xfrm>
          <a:custGeom>
            <a:avLst/>
            <a:gdLst/>
            <a:ahLst/>
            <a:cxnLst>
              <a:cxn ang="3">
                <a:pos x="hc" y="t"/>
              </a:cxn>
              <a:cxn ang="cd2">
                <a:pos x="l" y="vc"/>
              </a:cxn>
              <a:cxn ang="cd4">
                <a:pos x="hc" y="b"/>
              </a:cxn>
              <a:cxn ang="0">
                <a:pos x="r" y="vc"/>
              </a:cxn>
            </a:cxnLst>
            <a:rect l="l" t="t" r="r" b="b"/>
            <a:pathLst>
              <a:path w="1529" h="1999">
                <a:moveTo>
                  <a:pt x="0" y="0"/>
                </a:moveTo>
                <a:lnTo>
                  <a:pt x="1529" y="0"/>
                </a:lnTo>
                <a:lnTo>
                  <a:pt x="1529" y="1999"/>
                </a:lnTo>
                <a:lnTo>
                  <a:pt x="764" y="1514"/>
                </a:lnTo>
                <a:lnTo>
                  <a:pt x="0" y="1998"/>
                </a:lnTo>
                <a:lnTo>
                  <a:pt x="0" y="0"/>
                </a:lnTo>
                <a:close/>
              </a:path>
            </a:pathLst>
          </a:custGeom>
          <a:gradFill>
            <a:gsLst>
              <a:gs pos="0">
                <a:schemeClr val="accent1">
                  <a:lumMod val="90000"/>
                  <a:lumOff val="10000"/>
                  <a:alpha val="100000"/>
                </a:schemeClr>
              </a:gs>
              <a:gs pos="70000">
                <a:schemeClr val="accent1">
                  <a:lumMod val="70000"/>
                  <a:lumOff val="30000"/>
                  <a:alpha val="10000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lIns="107950" tIns="252095" rIns="107950" bIns="306070" numCol="1" spcCol="0" rtlCol="0" fromWordArt="0" anchor="ctr" anchorCtr="0" forceAA="0" compatLnSpc="1">
            <a:noAutofit/>
          </a:bodyPr>
          <a:p>
            <a:pPr lvl="0" algn="ctr">
              <a:spcBef>
                <a:spcPct val="0"/>
              </a:spcBef>
              <a:spcAft>
                <a:spcPct val="0"/>
              </a:spcAft>
              <a:buClrTx/>
              <a:buSzTx/>
              <a:buFontTx/>
            </a:pPr>
            <a:r>
              <a:rPr lang="en-US" altLang="zh-CN" sz="2800" b="1">
                <a:gradFill flip="none" rotWithShape="1">
                  <a:gsLst>
                    <a:gs pos="0">
                      <a:schemeClr val="lt1">
                        <a:lumMod val="100000"/>
                      </a:schemeClr>
                    </a:gs>
                    <a:gs pos="100000">
                      <a:srgbClr val="FFFFFF">
                        <a:alpha val="74902"/>
                      </a:srgbClr>
                    </a:gs>
                  </a:gsLst>
                  <a:lin ang="5400000" scaled="0"/>
                  <a:tileRect/>
                </a:gradFill>
                <a:effectLst>
                  <a:outerShdw blurRad="50800" dist="38100" dir="5400000" algn="t" rotWithShape="0">
                    <a:schemeClr val="accent1">
                      <a:alpha val="50000"/>
                    </a:schemeClr>
                  </a:outerShdw>
                </a:effectLst>
                <a:latin typeface="+mn-ea"/>
                <a:cs typeface="+mn-ea"/>
                <a:sym typeface="+mn-ea"/>
              </a:rPr>
              <a:t>01</a:t>
            </a:r>
            <a:endParaRPr lang="en-US" altLang="zh-CN" sz="2800" b="1" dirty="0">
              <a:gradFill flip="none" rotWithShape="1">
                <a:gsLst>
                  <a:gs pos="0">
                    <a:schemeClr val="lt1">
                      <a:lumMod val="100000"/>
                    </a:schemeClr>
                  </a:gs>
                  <a:gs pos="100000">
                    <a:srgbClr val="FFFFFF">
                      <a:alpha val="74902"/>
                    </a:srgbClr>
                  </a:gs>
                </a:gsLst>
                <a:lin ang="5400000" scaled="0"/>
                <a:tileRect/>
              </a:gradFill>
              <a:effectLst>
                <a:outerShdw blurRad="50800" dist="38100" dir="5400000" algn="t" rotWithShape="0">
                  <a:schemeClr val="accent1">
                    <a:alpha val="50000"/>
                  </a:schemeClr>
                </a:outerShdw>
              </a:effectLst>
              <a:latin typeface="+mn-ea"/>
              <a:cs typeface="+mn-ea"/>
              <a:sym typeface="+mn-ea"/>
            </a:endParaRPr>
          </a:p>
        </p:txBody>
      </p:sp>
      <p:sp>
        <p:nvSpPr>
          <p:cNvPr id="6" name="矩形 5"/>
          <p:cNvSpPr/>
          <p:nvPr>
            <p:custDataLst>
              <p:tags r:id="rId10"/>
            </p:custDataLst>
          </p:nvPr>
        </p:nvSpPr>
        <p:spPr>
          <a:xfrm>
            <a:off x="2677312" y="3106864"/>
            <a:ext cx="1151003" cy="1528146"/>
          </a:xfrm>
          <a:prstGeom prst="rect">
            <a:avLst/>
          </a:prstGeom>
          <a:gradFill>
            <a:gsLst>
              <a:gs pos="0">
                <a:schemeClr val="accent2">
                  <a:lumMod val="90000"/>
                  <a:lumOff val="10000"/>
                  <a:alpha val="100000"/>
                </a:schemeClr>
              </a:gs>
              <a:gs pos="70000">
                <a:schemeClr val="accent2">
                  <a:lumMod val="70000"/>
                  <a:lumOff val="30000"/>
                  <a:alpha val="10000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lIns="107950" tIns="107950" rIns="107950" bIns="107950" numCol="1" spcCol="0" rtlCol="0" fromWordArt="0" anchor="ctr" anchorCtr="0" forceAA="0" compatLnSpc="1">
            <a:noAutofit/>
          </a:bodyPr>
          <a:p>
            <a:pPr lvl="0" algn="ctr">
              <a:spcBef>
                <a:spcPct val="0"/>
              </a:spcBef>
              <a:spcAft>
                <a:spcPct val="0"/>
              </a:spcAft>
              <a:buClrTx/>
              <a:buSzTx/>
              <a:buFontTx/>
            </a:pPr>
            <a:r>
              <a:rPr lang="en-US" altLang="zh-CN" sz="2800" b="1">
                <a:gradFill flip="none" rotWithShape="1">
                  <a:gsLst>
                    <a:gs pos="0">
                      <a:schemeClr val="lt1">
                        <a:lumMod val="100000"/>
                      </a:schemeClr>
                    </a:gs>
                    <a:gs pos="100000">
                      <a:srgbClr val="FFFFFF">
                        <a:alpha val="74902"/>
                      </a:srgbClr>
                    </a:gs>
                  </a:gsLst>
                  <a:lin ang="5400000" scaled="0"/>
                  <a:tileRect/>
                </a:gradFill>
                <a:effectLst>
                  <a:outerShdw blurRad="50800" dist="38100" dir="5400000" algn="t" rotWithShape="0">
                    <a:schemeClr val="accent2">
                      <a:alpha val="50000"/>
                    </a:schemeClr>
                  </a:outerShdw>
                </a:effectLst>
                <a:latin typeface="+mn-ea"/>
                <a:cs typeface="+mn-ea"/>
                <a:sym typeface="+mn-ea"/>
              </a:rPr>
              <a:t>02</a:t>
            </a:r>
            <a:endParaRPr lang="en-US" altLang="zh-CN" sz="2800" b="1">
              <a:gradFill flip="none" rotWithShape="1">
                <a:gsLst>
                  <a:gs pos="0">
                    <a:schemeClr val="lt1">
                      <a:lumMod val="100000"/>
                    </a:schemeClr>
                  </a:gs>
                  <a:gs pos="100000">
                    <a:srgbClr val="FFFFFF">
                      <a:alpha val="74902"/>
                    </a:srgbClr>
                  </a:gs>
                </a:gsLst>
                <a:lin ang="5400000" scaled="0"/>
                <a:tileRect/>
              </a:gradFill>
              <a:effectLst>
                <a:outerShdw blurRad="50800" dist="38100" dir="5400000" algn="t" rotWithShape="0">
                  <a:schemeClr val="accent2">
                    <a:alpha val="50000"/>
                  </a:schemeClr>
                </a:outerShdw>
              </a:effectLst>
              <a:latin typeface="+mn-ea"/>
              <a:cs typeface="+mn-ea"/>
              <a:sym typeface="+mn-ea"/>
            </a:endParaRPr>
          </a:p>
        </p:txBody>
      </p:sp>
      <p:sp>
        <p:nvSpPr>
          <p:cNvPr id="7" name="矩形 6"/>
          <p:cNvSpPr/>
          <p:nvPr>
            <p:custDataLst>
              <p:tags r:id="rId11"/>
            </p:custDataLst>
          </p:nvPr>
        </p:nvSpPr>
        <p:spPr>
          <a:xfrm>
            <a:off x="4416236" y="3106864"/>
            <a:ext cx="1151003" cy="1528146"/>
          </a:xfrm>
          <a:prstGeom prst="rect">
            <a:avLst/>
          </a:prstGeom>
          <a:gradFill>
            <a:gsLst>
              <a:gs pos="0">
                <a:schemeClr val="accent1">
                  <a:lumMod val="90000"/>
                  <a:lumOff val="10000"/>
                  <a:alpha val="100000"/>
                </a:schemeClr>
              </a:gs>
              <a:gs pos="70000">
                <a:schemeClr val="accent1">
                  <a:lumMod val="70000"/>
                  <a:lumOff val="30000"/>
                  <a:alpha val="10000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lIns="107950" tIns="107950" rIns="107950" bIns="107950" numCol="1" spcCol="0" rtlCol="0" fromWordArt="0" anchor="ctr" anchorCtr="0" forceAA="0" compatLnSpc="1">
            <a:noAutofit/>
          </a:bodyPr>
          <a:p>
            <a:pPr lvl="0" algn="ctr">
              <a:spcBef>
                <a:spcPct val="0"/>
              </a:spcBef>
              <a:spcAft>
                <a:spcPct val="0"/>
              </a:spcAft>
              <a:buClrTx/>
              <a:buSzTx/>
              <a:buFontTx/>
            </a:pPr>
            <a:r>
              <a:rPr lang="en-US" altLang="zh-CN" sz="2800" b="1">
                <a:gradFill flip="none" rotWithShape="1">
                  <a:gsLst>
                    <a:gs pos="0">
                      <a:schemeClr val="lt1">
                        <a:lumMod val="100000"/>
                      </a:schemeClr>
                    </a:gs>
                    <a:gs pos="100000">
                      <a:srgbClr val="FFFFFF">
                        <a:alpha val="74902"/>
                      </a:srgbClr>
                    </a:gs>
                  </a:gsLst>
                  <a:lin ang="5400000" scaled="0"/>
                  <a:tileRect/>
                </a:gradFill>
                <a:effectLst>
                  <a:outerShdw blurRad="50800" dist="38100" dir="5400000" algn="t" rotWithShape="0">
                    <a:schemeClr val="accent1">
                      <a:alpha val="50000"/>
                    </a:schemeClr>
                  </a:outerShdw>
                </a:effectLst>
                <a:latin typeface="+mn-ea"/>
                <a:cs typeface="+mn-ea"/>
                <a:sym typeface="+mn-ea"/>
              </a:rPr>
              <a:t>03</a:t>
            </a:r>
            <a:endParaRPr lang="en-US" altLang="zh-CN" sz="2800" b="1">
              <a:gradFill flip="none" rotWithShape="1">
                <a:gsLst>
                  <a:gs pos="0">
                    <a:schemeClr val="lt1">
                      <a:lumMod val="100000"/>
                    </a:schemeClr>
                  </a:gs>
                  <a:gs pos="100000">
                    <a:srgbClr val="FFFFFF">
                      <a:alpha val="74902"/>
                    </a:srgbClr>
                  </a:gs>
                </a:gsLst>
                <a:lin ang="5400000" scaled="0"/>
                <a:tileRect/>
              </a:gradFill>
              <a:effectLst>
                <a:outerShdw blurRad="50800" dist="38100" dir="5400000" algn="t" rotWithShape="0">
                  <a:schemeClr val="accent1">
                    <a:alpha val="50000"/>
                  </a:schemeClr>
                </a:outerShdw>
              </a:effectLst>
              <a:latin typeface="+mn-ea"/>
              <a:cs typeface="+mn-ea"/>
              <a:sym typeface="+mn-ea"/>
            </a:endParaRPr>
          </a:p>
        </p:txBody>
      </p:sp>
      <p:sp>
        <p:nvSpPr>
          <p:cNvPr id="8" name="矩形 7"/>
          <p:cNvSpPr/>
          <p:nvPr>
            <p:custDataLst>
              <p:tags r:id="rId12"/>
            </p:custDataLst>
          </p:nvPr>
        </p:nvSpPr>
        <p:spPr>
          <a:xfrm>
            <a:off x="6155161" y="3106864"/>
            <a:ext cx="1151003" cy="1528146"/>
          </a:xfrm>
          <a:prstGeom prst="rect">
            <a:avLst/>
          </a:prstGeom>
          <a:gradFill>
            <a:gsLst>
              <a:gs pos="0">
                <a:schemeClr val="accent2">
                  <a:lumMod val="90000"/>
                  <a:lumOff val="10000"/>
                  <a:alpha val="100000"/>
                </a:schemeClr>
              </a:gs>
              <a:gs pos="70000">
                <a:schemeClr val="accent2">
                  <a:lumMod val="70000"/>
                  <a:lumOff val="30000"/>
                  <a:alpha val="100000"/>
                </a:schemeClr>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lIns="107950" tIns="107950" rIns="107950" bIns="107950" numCol="1" spcCol="0" rtlCol="0" fromWordArt="0" anchor="ctr" anchorCtr="0" forceAA="0" compatLnSpc="1">
            <a:noAutofit/>
          </a:bodyPr>
          <a:p>
            <a:pPr lvl="0" algn="ctr">
              <a:spcBef>
                <a:spcPct val="0"/>
              </a:spcBef>
              <a:spcAft>
                <a:spcPct val="0"/>
              </a:spcAft>
              <a:buClrTx/>
              <a:buSzTx/>
              <a:buFontTx/>
            </a:pPr>
            <a:r>
              <a:rPr lang="en-US" altLang="zh-CN" sz="2800" b="1">
                <a:gradFill flip="none" rotWithShape="1">
                  <a:gsLst>
                    <a:gs pos="0">
                      <a:schemeClr val="lt1">
                        <a:lumMod val="100000"/>
                      </a:schemeClr>
                    </a:gs>
                    <a:gs pos="100000">
                      <a:srgbClr val="FFFFFF">
                        <a:alpha val="74902"/>
                      </a:srgbClr>
                    </a:gs>
                  </a:gsLst>
                  <a:lin ang="5400000" scaled="0"/>
                  <a:tileRect/>
                </a:gradFill>
                <a:effectLst>
                  <a:outerShdw blurRad="50800" dist="38100" dir="5400000" algn="t" rotWithShape="0">
                    <a:schemeClr val="accent2">
                      <a:alpha val="50000"/>
                    </a:schemeClr>
                  </a:outerShdw>
                </a:effectLst>
                <a:latin typeface="+mn-ea"/>
                <a:cs typeface="+mn-ea"/>
                <a:sym typeface="+mn-ea"/>
              </a:rPr>
              <a:t>04</a:t>
            </a:r>
            <a:endParaRPr lang="en-US" altLang="zh-CN" sz="2800" b="1">
              <a:gradFill flip="none" rotWithShape="1">
                <a:gsLst>
                  <a:gs pos="0">
                    <a:schemeClr val="lt1">
                      <a:lumMod val="100000"/>
                    </a:schemeClr>
                  </a:gs>
                  <a:gs pos="100000">
                    <a:srgbClr val="FFFFFF">
                      <a:alpha val="74902"/>
                    </a:srgbClr>
                  </a:gs>
                </a:gsLst>
                <a:lin ang="5400000" scaled="0"/>
                <a:tileRect/>
              </a:gradFill>
              <a:effectLst>
                <a:outerShdw blurRad="50800" dist="38100" dir="5400000" algn="t" rotWithShape="0">
                  <a:schemeClr val="accent2">
                    <a:alpha val="50000"/>
                  </a:schemeClr>
                </a:outerShdw>
              </a:effectLst>
              <a:latin typeface="+mn-ea"/>
              <a:cs typeface="+mn-ea"/>
              <a:sym typeface="+mn-ea"/>
            </a:endParaRPr>
          </a:p>
        </p:txBody>
      </p:sp>
      <p:sp>
        <p:nvSpPr>
          <p:cNvPr id="11" name="平行四边形 10"/>
          <p:cNvSpPr/>
          <p:nvPr>
            <p:custDataLst>
              <p:tags r:id="rId13"/>
            </p:custDataLst>
          </p:nvPr>
        </p:nvSpPr>
        <p:spPr>
          <a:xfrm rot="5400000">
            <a:off x="1618901" y="3576599"/>
            <a:ext cx="1528899" cy="588675"/>
          </a:xfrm>
          <a:prstGeom prst="parallelogram">
            <a:avLst>
              <a:gd name="adj" fmla="val 66048"/>
            </a:avLst>
          </a:prstGeom>
          <a:gradFill>
            <a:gsLst>
              <a:gs pos="100000">
                <a:schemeClr val="accent2">
                  <a:alpha val="100000"/>
                </a:schemeClr>
              </a:gs>
              <a:gs pos="0">
                <a:schemeClr val="accent2">
                  <a:lumMod val="90000"/>
                  <a:alpha val="10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lt1"/>
              </a:solidFill>
              <a:sym typeface="+mn-ea"/>
            </a:endParaRPr>
          </a:p>
        </p:txBody>
      </p:sp>
      <p:sp>
        <p:nvSpPr>
          <p:cNvPr id="12" name="平行四边形 11"/>
          <p:cNvSpPr/>
          <p:nvPr>
            <p:custDataLst>
              <p:tags r:id="rId14"/>
            </p:custDataLst>
          </p:nvPr>
        </p:nvSpPr>
        <p:spPr>
          <a:xfrm rot="5400000">
            <a:off x="3357826" y="3576599"/>
            <a:ext cx="1528899" cy="588675"/>
          </a:xfrm>
          <a:prstGeom prst="parallelogram">
            <a:avLst>
              <a:gd name="adj" fmla="val 66048"/>
            </a:avLst>
          </a:prstGeom>
          <a:gradFill>
            <a:gsLst>
              <a:gs pos="100000">
                <a:schemeClr val="accent1">
                  <a:alpha val="100000"/>
                </a:schemeClr>
              </a:gs>
              <a:gs pos="0">
                <a:schemeClr val="accent1">
                  <a:lumMod val="90000"/>
                  <a:alpha val="10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lt1"/>
              </a:solidFill>
              <a:sym typeface="+mn-ea"/>
            </a:endParaRPr>
          </a:p>
        </p:txBody>
      </p:sp>
      <p:sp>
        <p:nvSpPr>
          <p:cNvPr id="13" name="平行四边形 12"/>
          <p:cNvSpPr/>
          <p:nvPr>
            <p:custDataLst>
              <p:tags r:id="rId15"/>
            </p:custDataLst>
          </p:nvPr>
        </p:nvSpPr>
        <p:spPr>
          <a:xfrm rot="5400000">
            <a:off x="5096751" y="3576599"/>
            <a:ext cx="1528899" cy="588675"/>
          </a:xfrm>
          <a:prstGeom prst="parallelogram">
            <a:avLst>
              <a:gd name="adj" fmla="val 66048"/>
            </a:avLst>
          </a:prstGeom>
          <a:gradFill>
            <a:gsLst>
              <a:gs pos="100000">
                <a:schemeClr val="accent2">
                  <a:alpha val="100000"/>
                </a:schemeClr>
              </a:gs>
              <a:gs pos="0">
                <a:schemeClr val="accent2">
                  <a:lumMod val="90000"/>
                  <a:alpha val="10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lt1"/>
              </a:solidFill>
              <a:sym typeface="+mn-ea"/>
            </a:endParaRPr>
          </a:p>
        </p:txBody>
      </p:sp>
      <p:sp>
        <p:nvSpPr>
          <p:cNvPr id="16" name="平行四边形 15"/>
          <p:cNvSpPr/>
          <p:nvPr>
            <p:custDataLst>
              <p:tags r:id="rId16"/>
            </p:custDataLst>
          </p:nvPr>
        </p:nvSpPr>
        <p:spPr>
          <a:xfrm rot="5400000">
            <a:off x="6932784" y="3468199"/>
            <a:ext cx="1209720" cy="487050"/>
          </a:xfrm>
          <a:prstGeom prst="parallelogram">
            <a:avLst>
              <a:gd name="adj" fmla="val 80370"/>
            </a:avLst>
          </a:prstGeom>
          <a:gradFill>
            <a:gsLst>
              <a:gs pos="100000">
                <a:schemeClr val="accent2">
                  <a:alpha val="100000"/>
                </a:schemeClr>
              </a:gs>
              <a:gs pos="0">
                <a:schemeClr val="accent2">
                  <a:lumMod val="90000"/>
                  <a:alpha val="10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lt1"/>
              </a:solidFill>
              <a:sym typeface="+mn-ea"/>
            </a:endParaRPr>
          </a:p>
        </p:txBody>
      </p:sp>
      <p:sp>
        <p:nvSpPr>
          <p:cNvPr id="9" name="右箭头 8"/>
          <p:cNvSpPr/>
          <p:nvPr>
            <p:custDataLst>
              <p:tags r:id="rId17"/>
            </p:custDataLst>
          </p:nvPr>
        </p:nvSpPr>
        <p:spPr>
          <a:xfrm>
            <a:off x="7781169" y="3335709"/>
            <a:ext cx="1028299" cy="1143475"/>
          </a:xfrm>
          <a:prstGeom prst="rightArrow">
            <a:avLst>
              <a:gd name="adj1" fmla="val 71222"/>
              <a:gd name="adj2" fmla="val 72076"/>
            </a:avLst>
          </a:prstGeom>
          <a:gradFill>
            <a:gsLst>
              <a:gs pos="0">
                <a:schemeClr val="accent2">
                  <a:alpha val="100000"/>
                </a:schemeClr>
              </a:gs>
              <a:gs pos="100000">
                <a:schemeClr val="accent2">
                  <a:lumMod val="90000"/>
                  <a:alpha val="10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zh-CN" altLang="en-US">
              <a:solidFill>
                <a:schemeClr val="lt1"/>
              </a:solidFill>
              <a:sym typeface="+mn-ea"/>
            </a:endParaRPr>
          </a:p>
        </p:txBody>
      </p:sp>
      <p:sp>
        <p:nvSpPr>
          <p:cNvPr id="10" name="矩形 9"/>
          <p:cNvSpPr/>
          <p:nvPr>
            <p:custDataLst>
              <p:tags r:id="rId18"/>
            </p:custDataLst>
          </p:nvPr>
        </p:nvSpPr>
        <p:spPr>
          <a:xfrm>
            <a:off x="2851303" y="5196527"/>
            <a:ext cx="2048013" cy="652015"/>
          </a:xfrm>
          <a:prstGeom prst="rect">
            <a:avLst/>
          </a:prstGeom>
          <a:noFill/>
        </p:spPr>
        <p:txBody>
          <a:bodyPr wrap="square" lIns="0" tIns="0" rIns="0" bIns="0" rtlCol="0" anchor="t" anchorCtr="0">
            <a:noAutofit/>
          </a:bodyPr>
          <a:p>
            <a:pPr>
              <a:lnSpc>
                <a:spcPct val="130000"/>
              </a:lnSpc>
              <a:spcBef>
                <a:spcPct val="0"/>
              </a:spcBef>
              <a:spcAft>
                <a:spcPct val="0"/>
              </a:spcAft>
            </a:pPr>
            <a:r>
              <a:rPr lang="zh-CN" altLang="en-US" sz="1400" dirty="0">
                <a:solidFill>
                  <a:schemeClr val="tx1">
                    <a:lumMod val="85000"/>
                    <a:lumOff val="15000"/>
                  </a:schemeClr>
                </a:solidFill>
                <a:latin typeface="+mn-ea"/>
                <a:cs typeface="+mn-ea"/>
              </a:rPr>
              <a:t>通过了解研究方向，最终确定关键词以及检索式。</a:t>
            </a:r>
            <a:endParaRPr lang="zh-CN" altLang="en-US" sz="1400" dirty="0">
              <a:solidFill>
                <a:schemeClr val="tx1">
                  <a:lumMod val="85000"/>
                  <a:lumOff val="15000"/>
                </a:schemeClr>
              </a:solidFill>
              <a:latin typeface="+mn-ea"/>
              <a:cs typeface="+mn-ea"/>
            </a:endParaRPr>
          </a:p>
        </p:txBody>
      </p:sp>
      <p:sp>
        <p:nvSpPr>
          <p:cNvPr id="14" name="矩形 13"/>
          <p:cNvSpPr/>
          <p:nvPr>
            <p:custDataLst>
              <p:tags r:id="rId19"/>
            </p:custDataLst>
          </p:nvPr>
        </p:nvSpPr>
        <p:spPr>
          <a:xfrm>
            <a:off x="1239111" y="2141583"/>
            <a:ext cx="2375393" cy="694567"/>
          </a:xfrm>
          <a:prstGeom prst="rect">
            <a:avLst/>
          </a:prstGeom>
          <a:noFill/>
        </p:spPr>
        <p:txBody>
          <a:bodyPr wrap="square" lIns="0" tIns="0" rIns="0" bIns="0" rtlCol="0" anchor="t" anchorCtr="0">
            <a:noAutofit/>
          </a:bodyPr>
          <a:p>
            <a:pPr>
              <a:lnSpc>
                <a:spcPct val="130000"/>
              </a:lnSpc>
              <a:spcBef>
                <a:spcPct val="0"/>
              </a:spcBef>
              <a:spcAft>
                <a:spcPct val="0"/>
              </a:spcAft>
            </a:pPr>
            <a:r>
              <a:rPr lang="zh-CN" altLang="en-US" sz="1400" dirty="0">
                <a:solidFill>
                  <a:schemeClr val="tx1">
                    <a:lumMod val="85000"/>
                    <a:lumOff val="15000"/>
                  </a:schemeClr>
                </a:solidFill>
                <a:latin typeface="+mn-ea"/>
                <a:cs typeface="+mn-ea"/>
              </a:rPr>
              <a:t>在百度以及知网、超星等进行预检索，了解其相关概念、研究方向、发文情况等。</a:t>
            </a:r>
            <a:endParaRPr lang="zh-CN" altLang="en-US" sz="1400" dirty="0">
              <a:solidFill>
                <a:schemeClr val="tx1">
                  <a:lumMod val="85000"/>
                  <a:lumOff val="15000"/>
                </a:schemeClr>
              </a:solidFill>
              <a:latin typeface="+mn-ea"/>
              <a:cs typeface="+mn-ea"/>
            </a:endParaRPr>
          </a:p>
        </p:txBody>
      </p:sp>
      <p:sp>
        <p:nvSpPr>
          <p:cNvPr id="15" name="矩形 14"/>
          <p:cNvSpPr/>
          <p:nvPr>
            <p:custDataLst>
              <p:tags r:id="rId20"/>
            </p:custDataLst>
          </p:nvPr>
        </p:nvSpPr>
        <p:spPr>
          <a:xfrm>
            <a:off x="2895228" y="4808064"/>
            <a:ext cx="2057621" cy="388464"/>
          </a:xfrm>
          <a:prstGeom prst="rect">
            <a:avLst/>
          </a:prstGeom>
          <a:noFill/>
        </p:spPr>
        <p:txBody>
          <a:bodyPr wrap="square" lIns="0" tIns="0" rIns="0" bIns="0" rtlCol="0" anchor="b">
            <a:noAutofit/>
          </a:bodyPr>
          <a:p>
            <a:pPr>
              <a:spcBef>
                <a:spcPct val="0"/>
              </a:spcBef>
              <a:spcAft>
                <a:spcPct val="0"/>
              </a:spcAft>
            </a:pPr>
            <a:r>
              <a:rPr lang="zh-CN" altLang="en-US" sz="2400" b="1" dirty="0">
                <a:solidFill>
                  <a:schemeClr val="accent2"/>
                </a:solidFill>
                <a:latin typeface="+mn-ea"/>
                <a:cs typeface="+mn-ea"/>
              </a:rPr>
              <a:t>制定检索式</a:t>
            </a:r>
            <a:endParaRPr lang="zh-CN" altLang="en-US" sz="2400" b="1" dirty="0">
              <a:solidFill>
                <a:schemeClr val="accent2"/>
              </a:solidFill>
              <a:latin typeface="+mn-ea"/>
              <a:cs typeface="+mn-ea"/>
            </a:endParaRPr>
          </a:p>
        </p:txBody>
      </p:sp>
      <p:sp>
        <p:nvSpPr>
          <p:cNvPr id="22" name="矩形 21"/>
          <p:cNvSpPr/>
          <p:nvPr>
            <p:custDataLst>
              <p:tags r:id="rId21"/>
            </p:custDataLst>
          </p:nvPr>
        </p:nvSpPr>
        <p:spPr>
          <a:xfrm>
            <a:off x="1215089" y="1783401"/>
            <a:ext cx="2037032" cy="348656"/>
          </a:xfrm>
          <a:prstGeom prst="rect">
            <a:avLst/>
          </a:prstGeom>
          <a:noFill/>
        </p:spPr>
        <p:txBody>
          <a:bodyPr wrap="square" lIns="0" tIns="0" rIns="0" bIns="0" rtlCol="0" anchor="b">
            <a:noAutofit/>
          </a:bodyPr>
          <a:p>
            <a:pPr>
              <a:spcBef>
                <a:spcPct val="0"/>
              </a:spcBef>
              <a:spcAft>
                <a:spcPct val="0"/>
              </a:spcAft>
            </a:pPr>
            <a:r>
              <a:rPr lang="zh-CN" altLang="en-US" sz="2400" b="1" dirty="0">
                <a:solidFill>
                  <a:schemeClr val="accent1"/>
                </a:solidFill>
                <a:latin typeface="+mn-ea"/>
                <a:cs typeface="+mn-ea"/>
              </a:rPr>
              <a:t>分析课题</a:t>
            </a:r>
            <a:endParaRPr lang="zh-CN" altLang="en-US" sz="2400" b="1" dirty="0">
              <a:solidFill>
                <a:schemeClr val="accent1"/>
              </a:solidFill>
              <a:latin typeface="+mn-ea"/>
              <a:cs typeface="+mn-ea"/>
            </a:endParaRPr>
          </a:p>
        </p:txBody>
      </p:sp>
      <p:sp>
        <p:nvSpPr>
          <p:cNvPr id="128" name="矩形 127"/>
          <p:cNvSpPr/>
          <p:nvPr>
            <p:custDataLst>
              <p:tags r:id="rId22"/>
            </p:custDataLst>
          </p:nvPr>
        </p:nvSpPr>
        <p:spPr>
          <a:xfrm>
            <a:off x="8979535" y="3799205"/>
            <a:ext cx="2525395" cy="1054100"/>
          </a:xfrm>
          <a:prstGeom prst="rect">
            <a:avLst/>
          </a:prstGeom>
          <a:noFill/>
        </p:spPr>
        <p:txBody>
          <a:bodyPr wrap="square" lIns="0" tIns="0" rIns="0" bIns="0" rtlCol="0" anchor="t" anchorCtr="0">
            <a:noAutofit/>
          </a:bodyPr>
          <a:p>
            <a:pPr>
              <a:lnSpc>
                <a:spcPct val="130000"/>
              </a:lnSpc>
              <a:spcBef>
                <a:spcPct val="0"/>
              </a:spcBef>
              <a:spcAft>
                <a:spcPct val="0"/>
              </a:spcAft>
            </a:pPr>
            <a:r>
              <a:rPr lang="zh-CN" altLang="en-US" sz="1400" dirty="0">
                <a:solidFill>
                  <a:schemeClr val="tx1">
                    <a:lumMod val="85000"/>
                    <a:lumOff val="15000"/>
                  </a:schemeClr>
                </a:solidFill>
                <a:latin typeface="+mn-ea"/>
                <a:cs typeface="+mn-ea"/>
              </a:rPr>
              <a:t>通过相关数据库搜索相关文献，进行研读分析和总结，形成文献综述。</a:t>
            </a:r>
            <a:endParaRPr lang="zh-CN" altLang="en-US" sz="1400" dirty="0">
              <a:solidFill>
                <a:schemeClr val="tx1">
                  <a:lumMod val="85000"/>
                  <a:lumOff val="15000"/>
                </a:schemeClr>
              </a:solidFill>
              <a:latin typeface="+mn-ea"/>
              <a:cs typeface="+mn-ea"/>
            </a:endParaRPr>
          </a:p>
        </p:txBody>
      </p:sp>
      <p:sp>
        <p:nvSpPr>
          <p:cNvPr id="129" name="矩形 128"/>
          <p:cNvSpPr/>
          <p:nvPr>
            <p:custDataLst>
              <p:tags r:id="rId23"/>
            </p:custDataLst>
          </p:nvPr>
        </p:nvSpPr>
        <p:spPr>
          <a:xfrm>
            <a:off x="9031409" y="3335550"/>
            <a:ext cx="2057621" cy="387777"/>
          </a:xfrm>
          <a:prstGeom prst="rect">
            <a:avLst/>
          </a:prstGeom>
          <a:noFill/>
        </p:spPr>
        <p:txBody>
          <a:bodyPr wrap="square" lIns="0" tIns="0" rIns="0" bIns="0" rtlCol="0" anchor="b">
            <a:noAutofit/>
          </a:bodyPr>
          <a:p>
            <a:pPr>
              <a:spcBef>
                <a:spcPct val="0"/>
              </a:spcBef>
              <a:spcAft>
                <a:spcPct val="0"/>
              </a:spcAft>
            </a:pPr>
            <a:r>
              <a:rPr lang="zh-CN" altLang="en-US" sz="2400" b="1" dirty="0">
                <a:solidFill>
                  <a:schemeClr val="accent1"/>
                </a:solidFill>
                <a:effectLst>
                  <a:outerShdw blurRad="38100" dist="25400" dir="5400000" algn="ctr" rotWithShape="0">
                    <a:srgbClr val="6E747A">
                      <a:alpha val="43000"/>
                    </a:srgbClr>
                  </a:outerShdw>
                </a:effectLst>
                <a:latin typeface="+mn-ea"/>
                <a:cs typeface="+mn-ea"/>
              </a:rPr>
              <a:t>陈述总结</a:t>
            </a:r>
            <a:endParaRPr lang="zh-CN" altLang="en-US" sz="2400" b="1" dirty="0">
              <a:solidFill>
                <a:schemeClr val="accent1"/>
              </a:solidFill>
              <a:effectLst>
                <a:outerShdw blurRad="38100" dist="25400" dir="5400000" algn="ctr" rotWithShape="0">
                  <a:srgbClr val="6E747A">
                    <a:alpha val="43000"/>
                  </a:srgbClr>
                </a:outerShdw>
              </a:effectLst>
              <a:latin typeface="+mn-ea"/>
              <a:cs typeface="+mn-e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87325" y="306705"/>
            <a:ext cx="4949825" cy="808990"/>
          </a:xfrm>
        </p:spPr>
        <p:txBody>
          <a:bodyPr>
            <a:normAutofit/>
          </a:bodyPr>
          <a:lstStyle/>
          <a:p>
            <a:r>
              <a:rPr lang="zh-CN" dirty="0">
                <a:solidFill>
                  <a:schemeClr val="tx1"/>
                </a:solidFill>
                <a:effectLst>
                  <a:outerShdw blurRad="38100" dist="19050" dir="2700000" algn="tl" rotWithShape="0">
                    <a:schemeClr val="dk1">
                      <a:alpha val="40000"/>
                    </a:schemeClr>
                  </a:outerShdw>
                </a:effectLst>
              </a:rPr>
              <a:t>五、陈述总结</a:t>
            </a:r>
            <a:endParaRPr lang="zh-CN" dirty="0">
              <a:solidFill>
                <a:schemeClr val="tx1"/>
              </a:solidFill>
              <a:effectLst>
                <a:outerShdw blurRad="38100" dist="19050" dir="2700000" algn="tl" rotWithShape="0">
                  <a:schemeClr val="dk1">
                    <a:alpha val="40000"/>
                  </a:schemeClr>
                </a:outerShdw>
              </a:effectLst>
            </a:endParaRPr>
          </a:p>
        </p:txBody>
      </p:sp>
      <p:pic>
        <p:nvPicPr>
          <p:cNvPr id="4" name="图片 3" descr="图标&#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10945613" y="65274"/>
            <a:ext cx="360443" cy="842674"/>
          </a:xfrm>
          <a:prstGeom prst="rect">
            <a:avLst/>
          </a:prstGeom>
        </p:spPr>
      </p:pic>
      <p:sp>
        <p:nvSpPr>
          <p:cNvPr id="17" name="矩形: 圆角 16"/>
          <p:cNvSpPr/>
          <p:nvPr/>
        </p:nvSpPr>
        <p:spPr>
          <a:xfrm>
            <a:off x="443230" y="1338580"/>
            <a:ext cx="11104880" cy="5168900"/>
          </a:xfrm>
          <a:prstGeom prst="roundRect">
            <a:avLst>
              <a:gd name="adj" fmla="val 10232"/>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l" fontAlgn="auto">
              <a:lnSpc>
                <a:spcPct val="150000"/>
              </a:lnSpc>
            </a:pPr>
            <a:r>
              <a:rPr lang="zh-CN" altLang="en-US" sz="2000" b="1">
                <a:solidFill>
                  <a:schemeClr val="tx1"/>
                </a:solidFill>
              </a:rPr>
              <a:t>1.引言</a:t>
            </a:r>
            <a:endParaRPr lang="zh-CN" altLang="en-US" sz="2000" b="1">
              <a:solidFill>
                <a:schemeClr val="tx1"/>
              </a:solidFill>
            </a:endParaRPr>
          </a:p>
          <a:p>
            <a:pPr indent="457200" algn="l" fontAlgn="auto">
              <a:lnSpc>
                <a:spcPct val="150000"/>
              </a:lnSpc>
            </a:pPr>
            <a:r>
              <a:rPr lang="zh-CN" altLang="en-US">
                <a:solidFill>
                  <a:schemeClr val="tx1"/>
                </a:solidFill>
              </a:rPr>
              <a:t>随着科技的不断发展，人工智能（AI）技术在各行各业都得到了广泛的应用，智慧物流行业也不例外。人工智能技术的引入，使物流系统能够模仿人的智能、思维、感知和学习，从而进行推理判断，并解决物流中的一些复杂问题。本文将综述近年来关于人工智能在智慧物流行业应用的文献，探讨其具体应用、优化作用以及未来发展趋势。</a:t>
            </a:r>
            <a:endParaRPr lang="zh-CN" altLang="en-US">
              <a:solidFill>
                <a:schemeClr val="tx1"/>
              </a:solidFill>
            </a:endParaRPr>
          </a:p>
          <a:p>
            <a:pPr indent="0" algn="l" fontAlgn="auto">
              <a:lnSpc>
                <a:spcPct val="150000"/>
              </a:lnSpc>
            </a:pPr>
            <a:r>
              <a:rPr lang="zh-CN" altLang="en-US" sz="2000" b="1">
                <a:solidFill>
                  <a:schemeClr val="tx1"/>
                </a:solidFill>
              </a:rPr>
              <a:t>2.人工智能在智慧物流行业的具体应用</a:t>
            </a:r>
            <a:endParaRPr lang="zh-CN" altLang="en-US" sz="2000" b="1">
              <a:solidFill>
                <a:schemeClr val="tx1"/>
              </a:solidFill>
            </a:endParaRPr>
          </a:p>
          <a:p>
            <a:pPr indent="0" algn="l" fontAlgn="auto">
              <a:lnSpc>
                <a:spcPct val="150000"/>
              </a:lnSpc>
            </a:pPr>
            <a:r>
              <a:rPr lang="zh-CN" altLang="en-US" b="1">
                <a:solidFill>
                  <a:schemeClr val="tx1"/>
                </a:solidFill>
              </a:rPr>
              <a:t>2.1智慧仓储</a:t>
            </a:r>
            <a:endParaRPr lang="zh-CN" altLang="en-US" b="1">
              <a:solidFill>
                <a:schemeClr val="tx1"/>
              </a:solidFill>
            </a:endParaRPr>
          </a:p>
          <a:p>
            <a:pPr indent="457200" algn="l" fontAlgn="auto">
              <a:lnSpc>
                <a:spcPct val="150000"/>
              </a:lnSpc>
            </a:pPr>
            <a:r>
              <a:rPr lang="zh-CN" altLang="en-US">
                <a:solidFill>
                  <a:schemeClr val="tx1"/>
                </a:solidFill>
              </a:rPr>
              <a:t>人工智能技术在智慧仓储环节的具体应用包括入库、存储和出库等重要环节。通过机器视觉等人工智能技术，自动化仓库中的搬运机器人、分拣机器人、无人叉车等一系列物流机器人均可对仓库内的物流作业实现自我感知、自我学习、自我决策、自我执行，实现更高效的自动一体化。此外，人工智能技术还可以基于历史消费数据，通过深度学习、宽度学习等算法，建立库存需求量预测模型，实现对库存水平的实时调整，降低企业的库存成本。</a:t>
            </a:r>
            <a:endParaRPr lang="zh-CN" altLang="en-US">
              <a:solidFill>
                <a:schemeClr val="tx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87325" y="306705"/>
            <a:ext cx="4949825" cy="808990"/>
          </a:xfrm>
        </p:spPr>
        <p:txBody>
          <a:bodyPr>
            <a:normAutofit/>
          </a:bodyPr>
          <a:lstStyle/>
          <a:p>
            <a:r>
              <a:rPr lang="zh-CN" dirty="0">
                <a:solidFill>
                  <a:schemeClr val="tx1"/>
                </a:solidFill>
                <a:effectLst>
                  <a:outerShdw blurRad="38100" dist="19050" dir="2700000" algn="tl" rotWithShape="0">
                    <a:schemeClr val="dk1">
                      <a:alpha val="40000"/>
                    </a:schemeClr>
                  </a:outerShdw>
                </a:effectLst>
              </a:rPr>
              <a:t>五、陈述总结</a:t>
            </a:r>
            <a:endParaRPr lang="zh-CN" dirty="0">
              <a:solidFill>
                <a:schemeClr val="tx1"/>
              </a:solidFill>
              <a:effectLst>
                <a:outerShdw blurRad="38100" dist="19050" dir="2700000" algn="tl" rotWithShape="0">
                  <a:schemeClr val="dk1">
                    <a:alpha val="40000"/>
                  </a:schemeClr>
                </a:outerShdw>
              </a:effectLst>
            </a:endParaRPr>
          </a:p>
        </p:txBody>
      </p:sp>
      <p:pic>
        <p:nvPicPr>
          <p:cNvPr id="4" name="图片 3" descr="图标&#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10945613" y="65274"/>
            <a:ext cx="360443" cy="842674"/>
          </a:xfrm>
          <a:prstGeom prst="rect">
            <a:avLst/>
          </a:prstGeom>
        </p:spPr>
      </p:pic>
      <p:sp>
        <p:nvSpPr>
          <p:cNvPr id="17" name="矩形: 圆角 16"/>
          <p:cNvSpPr/>
          <p:nvPr/>
        </p:nvSpPr>
        <p:spPr>
          <a:xfrm>
            <a:off x="443230" y="1338580"/>
            <a:ext cx="11170285" cy="4890135"/>
          </a:xfrm>
          <a:prstGeom prst="roundRect">
            <a:avLst>
              <a:gd name="adj" fmla="val 10232"/>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l" fontAlgn="auto">
              <a:lnSpc>
                <a:spcPct val="150000"/>
              </a:lnSpc>
            </a:pPr>
            <a:r>
              <a:rPr lang="zh-CN" altLang="en-US" b="1">
                <a:solidFill>
                  <a:schemeClr val="tx1"/>
                </a:solidFill>
              </a:rPr>
              <a:t>2.2智能分拣与配送</a:t>
            </a:r>
            <a:endParaRPr lang="zh-CN" altLang="en-US" b="1">
              <a:solidFill>
                <a:schemeClr val="tx1"/>
              </a:solidFill>
            </a:endParaRPr>
          </a:p>
          <a:p>
            <a:pPr indent="457200" algn="l" fontAlgn="auto">
              <a:lnSpc>
                <a:spcPct val="150000"/>
              </a:lnSpc>
            </a:pPr>
            <a:r>
              <a:rPr lang="zh-CN" altLang="en-US">
                <a:solidFill>
                  <a:schemeClr val="tx1"/>
                </a:solidFill>
              </a:rPr>
              <a:t>智能分拣系统包括分拣过程中需要使用的运输设备，如智能分拣车、传送带等，以及分拣过程中的信息流。机器视觉、路径规划等技术，赋予了运输设备很多智能，使得无人运输变得更加安全和高效。人工智能技术还可以对物流配送进行优化，通过对路况、订单信息等数据进行分析，确定最佳的配送方案，提高配送效率和客户满意度。</a:t>
            </a:r>
            <a:endParaRPr lang="zh-CN" altLang="en-US">
              <a:solidFill>
                <a:schemeClr val="tx1"/>
              </a:solidFill>
            </a:endParaRPr>
          </a:p>
          <a:p>
            <a:pPr indent="0" algn="l" fontAlgn="auto">
              <a:lnSpc>
                <a:spcPct val="150000"/>
              </a:lnSpc>
            </a:pPr>
            <a:r>
              <a:rPr lang="zh-CN" altLang="en-US" b="1">
                <a:solidFill>
                  <a:schemeClr val="tx1"/>
                </a:solidFill>
              </a:rPr>
              <a:t>2.3供应链管理与预测</a:t>
            </a:r>
            <a:endParaRPr lang="zh-CN" altLang="en-US" b="1">
              <a:solidFill>
                <a:schemeClr val="tx1"/>
              </a:solidFill>
            </a:endParaRPr>
          </a:p>
          <a:p>
            <a:pPr indent="457200" algn="l" fontAlgn="auto">
              <a:lnSpc>
                <a:spcPct val="150000"/>
              </a:lnSpc>
            </a:pPr>
            <a:r>
              <a:rPr lang="zh-CN" altLang="en-US">
                <a:solidFill>
                  <a:schemeClr val="tx1"/>
                </a:solidFill>
              </a:rPr>
              <a:t>人工智能技术可以通过大数据分析和智能算法，预测市场需求，优化供应链布局。这不仅可以降低库存成本，还可以提高运输效率，为物流企业创造更大的价值。同时，人工智能技术还可以应用在客户服务方面，通过智能化的客户管理系统和智能客服机器人，提供更高效的服务，提高客户满意度和快速响应能力。</a:t>
            </a:r>
            <a:endParaRPr lang="zh-CN" altLang="en-US">
              <a:solidFill>
                <a:schemeClr val="tx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87325" y="306705"/>
            <a:ext cx="4949825" cy="808990"/>
          </a:xfrm>
        </p:spPr>
        <p:txBody>
          <a:bodyPr>
            <a:normAutofit/>
          </a:bodyPr>
          <a:lstStyle/>
          <a:p>
            <a:r>
              <a:rPr lang="zh-CN" dirty="0">
                <a:solidFill>
                  <a:schemeClr val="tx1"/>
                </a:solidFill>
                <a:effectLst>
                  <a:outerShdw blurRad="38100" dist="19050" dir="2700000" algn="tl" rotWithShape="0">
                    <a:schemeClr val="dk1">
                      <a:alpha val="40000"/>
                    </a:schemeClr>
                  </a:outerShdw>
                </a:effectLst>
              </a:rPr>
              <a:t>五、陈述总结</a:t>
            </a:r>
            <a:endParaRPr lang="zh-CN" dirty="0">
              <a:solidFill>
                <a:schemeClr val="tx1"/>
              </a:solidFill>
              <a:effectLst>
                <a:outerShdw blurRad="38100" dist="19050" dir="2700000" algn="tl" rotWithShape="0">
                  <a:schemeClr val="dk1">
                    <a:alpha val="40000"/>
                  </a:schemeClr>
                </a:outerShdw>
              </a:effectLst>
            </a:endParaRPr>
          </a:p>
        </p:txBody>
      </p:sp>
      <p:pic>
        <p:nvPicPr>
          <p:cNvPr id="4" name="图片 3" descr="图标&#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10945613" y="65274"/>
            <a:ext cx="360443" cy="842674"/>
          </a:xfrm>
          <a:prstGeom prst="rect">
            <a:avLst/>
          </a:prstGeom>
        </p:spPr>
      </p:pic>
      <p:sp>
        <p:nvSpPr>
          <p:cNvPr id="17" name="矩形: 圆角 16"/>
          <p:cNvSpPr/>
          <p:nvPr/>
        </p:nvSpPr>
        <p:spPr>
          <a:xfrm>
            <a:off x="443230" y="1338580"/>
            <a:ext cx="11170285" cy="5130800"/>
          </a:xfrm>
          <a:prstGeom prst="roundRect">
            <a:avLst>
              <a:gd name="adj" fmla="val 10232"/>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l" fontAlgn="auto">
              <a:lnSpc>
                <a:spcPct val="150000"/>
              </a:lnSpc>
            </a:pPr>
            <a:r>
              <a:rPr lang="zh-CN" altLang="en-US" sz="2000" b="1">
                <a:solidFill>
                  <a:schemeClr val="tx1"/>
                </a:solidFill>
              </a:rPr>
              <a:t>3.人工智能对智慧物流行业的优化作用</a:t>
            </a:r>
            <a:endParaRPr lang="zh-CN" altLang="en-US" sz="2000" b="1">
              <a:solidFill>
                <a:schemeClr val="tx1"/>
              </a:solidFill>
            </a:endParaRPr>
          </a:p>
          <a:p>
            <a:pPr indent="0" algn="l" fontAlgn="auto">
              <a:lnSpc>
                <a:spcPct val="150000"/>
              </a:lnSpc>
            </a:pPr>
            <a:r>
              <a:rPr lang="zh-CN" altLang="en-US" b="1">
                <a:solidFill>
                  <a:schemeClr val="tx1"/>
                </a:solidFill>
              </a:rPr>
              <a:t>3.1提高效率与降低成本</a:t>
            </a:r>
            <a:endParaRPr lang="zh-CN" altLang="en-US" b="1">
              <a:solidFill>
                <a:schemeClr val="tx1"/>
              </a:solidFill>
            </a:endParaRPr>
          </a:p>
          <a:p>
            <a:pPr indent="457200" algn="l" fontAlgn="auto">
              <a:lnSpc>
                <a:spcPct val="150000"/>
              </a:lnSpc>
            </a:pPr>
            <a:r>
              <a:rPr lang="zh-CN" altLang="en-US">
                <a:solidFill>
                  <a:schemeClr val="tx1"/>
                </a:solidFill>
              </a:rPr>
              <a:t>人工智能技术可以优化物流车辆的调度，确定最佳的物流路线和调度方案，提高整个物流系统的运输效率。同时，通过对仓储管理、配送路线等进行优化，可以减少人力成本，提高工作效率。</a:t>
            </a:r>
            <a:endParaRPr lang="zh-CN" altLang="en-US">
              <a:solidFill>
                <a:schemeClr val="tx1"/>
              </a:solidFill>
            </a:endParaRPr>
          </a:p>
          <a:p>
            <a:pPr indent="0" algn="l" fontAlgn="auto">
              <a:lnSpc>
                <a:spcPct val="150000"/>
              </a:lnSpc>
            </a:pPr>
            <a:r>
              <a:rPr lang="zh-CN" altLang="en-US" b="1">
                <a:solidFill>
                  <a:schemeClr val="tx1"/>
                </a:solidFill>
              </a:rPr>
              <a:t>3.2增强安全性与稳定性</a:t>
            </a:r>
            <a:endParaRPr lang="zh-CN" altLang="en-US" b="1">
              <a:solidFill>
                <a:schemeClr val="tx1"/>
              </a:solidFill>
            </a:endParaRPr>
          </a:p>
          <a:p>
            <a:pPr indent="457200" algn="l" fontAlgn="auto">
              <a:lnSpc>
                <a:spcPct val="150000"/>
              </a:lnSpc>
            </a:pPr>
            <a:r>
              <a:rPr lang="zh-CN" altLang="en-US">
                <a:solidFill>
                  <a:schemeClr val="tx1"/>
                </a:solidFill>
              </a:rPr>
              <a:t>人工智能技术可以通过预警系统和监控系统实现对物流系统的智能监控和预警，及时发现并处理可能出现的问题，提高整个物流系统的安全性和稳定性。</a:t>
            </a:r>
            <a:endParaRPr lang="zh-CN" altLang="en-US">
              <a:solidFill>
                <a:schemeClr val="tx1"/>
              </a:solidFill>
            </a:endParaRPr>
          </a:p>
          <a:p>
            <a:pPr indent="0" algn="l" fontAlgn="auto">
              <a:lnSpc>
                <a:spcPct val="150000"/>
              </a:lnSpc>
            </a:pPr>
            <a:r>
              <a:rPr lang="zh-CN" altLang="en-US" sz="2000" b="1">
                <a:solidFill>
                  <a:schemeClr val="tx1"/>
                </a:solidFill>
              </a:rPr>
              <a:t>4.未来发展趋势与挑战</a:t>
            </a:r>
            <a:endParaRPr lang="zh-CN" altLang="en-US" sz="2000" b="1">
              <a:solidFill>
                <a:schemeClr val="tx1"/>
              </a:solidFill>
            </a:endParaRPr>
          </a:p>
          <a:p>
            <a:pPr indent="0" algn="l" fontAlgn="auto">
              <a:lnSpc>
                <a:spcPct val="150000"/>
              </a:lnSpc>
            </a:pPr>
            <a:r>
              <a:rPr lang="zh-CN" altLang="en-US" b="1">
                <a:solidFill>
                  <a:schemeClr val="tx1"/>
                </a:solidFill>
              </a:rPr>
              <a:t>4.1深度学习技术的广泛应用</a:t>
            </a:r>
            <a:endParaRPr lang="zh-CN" altLang="en-US" b="1">
              <a:solidFill>
                <a:schemeClr val="tx1"/>
              </a:solidFill>
            </a:endParaRPr>
          </a:p>
          <a:p>
            <a:pPr indent="457200" algn="l" fontAlgn="auto">
              <a:lnSpc>
                <a:spcPct val="150000"/>
              </a:lnSpc>
            </a:pPr>
            <a:r>
              <a:rPr lang="zh-CN" altLang="en-US">
                <a:solidFill>
                  <a:schemeClr val="tx1"/>
                </a:solidFill>
              </a:rPr>
              <a:t>随着人工智能技术的不断发展，深度学习技术将会在物流行业得到更广泛的应用。通过对海量数据的学习和分析，深度学习技术可以实现对复杂物流环境的智能感知和决策，为物流运输提供更精准的智能化支持。</a:t>
            </a:r>
            <a:endParaRPr lang="zh-CN" altLang="en-US">
              <a:solidFill>
                <a:schemeClr val="tx1"/>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87325" y="306705"/>
            <a:ext cx="4949825" cy="808990"/>
          </a:xfrm>
        </p:spPr>
        <p:txBody>
          <a:bodyPr>
            <a:normAutofit/>
          </a:bodyPr>
          <a:lstStyle/>
          <a:p>
            <a:r>
              <a:rPr lang="zh-CN" dirty="0">
                <a:solidFill>
                  <a:schemeClr val="tx1"/>
                </a:solidFill>
                <a:effectLst>
                  <a:outerShdw blurRad="38100" dist="19050" dir="2700000" algn="tl" rotWithShape="0">
                    <a:schemeClr val="dk1">
                      <a:alpha val="40000"/>
                    </a:schemeClr>
                  </a:outerShdw>
                </a:effectLst>
              </a:rPr>
              <a:t>五、陈述总结</a:t>
            </a:r>
            <a:endParaRPr lang="zh-CN" dirty="0">
              <a:solidFill>
                <a:schemeClr val="tx1"/>
              </a:solidFill>
              <a:effectLst>
                <a:outerShdw blurRad="38100" dist="19050" dir="2700000" algn="tl" rotWithShape="0">
                  <a:schemeClr val="dk1">
                    <a:alpha val="40000"/>
                  </a:schemeClr>
                </a:outerShdw>
              </a:effectLst>
            </a:endParaRPr>
          </a:p>
        </p:txBody>
      </p:sp>
      <p:pic>
        <p:nvPicPr>
          <p:cNvPr id="4" name="图片 3" descr="图标&#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10945613" y="65274"/>
            <a:ext cx="360443" cy="842674"/>
          </a:xfrm>
          <a:prstGeom prst="rect">
            <a:avLst/>
          </a:prstGeom>
        </p:spPr>
      </p:pic>
      <p:sp>
        <p:nvSpPr>
          <p:cNvPr id="17" name="矩形: 圆角 16"/>
          <p:cNvSpPr/>
          <p:nvPr/>
        </p:nvSpPr>
        <p:spPr>
          <a:xfrm>
            <a:off x="443230" y="1338580"/>
            <a:ext cx="11170285" cy="5317490"/>
          </a:xfrm>
          <a:prstGeom prst="roundRect">
            <a:avLst>
              <a:gd name="adj" fmla="val 10232"/>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l" fontAlgn="auto">
              <a:lnSpc>
                <a:spcPct val="150000"/>
              </a:lnSpc>
            </a:pPr>
            <a:r>
              <a:rPr lang="zh-CN" altLang="en-US" b="1">
                <a:solidFill>
                  <a:schemeClr val="tx1"/>
                </a:solidFill>
              </a:rPr>
              <a:t>4.2机器人技术的进一步发展</a:t>
            </a:r>
            <a:endParaRPr lang="zh-CN" altLang="en-US" b="1">
              <a:solidFill>
                <a:schemeClr val="tx1"/>
              </a:solidFill>
            </a:endParaRPr>
          </a:p>
          <a:p>
            <a:pPr indent="457200" algn="l" fontAlgn="auto">
              <a:lnSpc>
                <a:spcPct val="150000"/>
              </a:lnSpc>
            </a:pPr>
            <a:r>
              <a:rPr lang="zh-CN" altLang="en-US">
                <a:solidFill>
                  <a:schemeClr val="tx1"/>
                </a:solidFill>
              </a:rPr>
              <a:t>未来，物流企业将会大规模使用机器人技术进行仓储和运输，实现物流系统的智能化和自动化。这将进一步提高物流运输的效率和准确性。</a:t>
            </a:r>
            <a:endParaRPr lang="zh-CN" altLang="en-US">
              <a:solidFill>
                <a:schemeClr val="tx1"/>
              </a:solidFill>
            </a:endParaRPr>
          </a:p>
          <a:p>
            <a:pPr indent="0" algn="l" fontAlgn="auto">
              <a:lnSpc>
                <a:spcPct val="150000"/>
              </a:lnSpc>
            </a:pPr>
            <a:r>
              <a:rPr lang="zh-CN" altLang="en-US" b="1">
                <a:solidFill>
                  <a:schemeClr val="tx1"/>
                </a:solidFill>
              </a:rPr>
              <a:t>4.3数据安全与法律法规的挑战</a:t>
            </a:r>
            <a:endParaRPr lang="zh-CN" altLang="en-US" b="1">
              <a:solidFill>
                <a:schemeClr val="tx1"/>
              </a:solidFill>
            </a:endParaRPr>
          </a:p>
          <a:p>
            <a:pPr indent="457200" algn="l" fontAlgn="auto">
              <a:lnSpc>
                <a:spcPct val="150000"/>
              </a:lnSpc>
            </a:pPr>
            <a:r>
              <a:rPr lang="zh-CN" altLang="en-US">
                <a:solidFill>
                  <a:schemeClr val="tx1"/>
                </a:solidFill>
              </a:rPr>
              <a:t>随着人工智能技术的应用，数据安全将会成为一个重要挑战。在物流行业中，涉及大量的货物和客户信息，对数据的安全性要求很高。未来需要加强对数据安全的技术研究和应用，确保数据的安全传输和存储。同时，也需要及时建立相关的法律法规体系，明确人工智能在物流行业中的应用范围和责任分配。</a:t>
            </a:r>
            <a:endParaRPr lang="zh-CN" altLang="en-US">
              <a:solidFill>
                <a:schemeClr val="tx1"/>
              </a:solidFill>
            </a:endParaRPr>
          </a:p>
          <a:p>
            <a:pPr indent="0" algn="l" fontAlgn="auto">
              <a:lnSpc>
                <a:spcPct val="150000"/>
              </a:lnSpc>
            </a:pPr>
            <a:r>
              <a:rPr lang="zh-CN" altLang="en-US" sz="2000" b="1">
                <a:solidFill>
                  <a:schemeClr val="tx1"/>
                </a:solidFill>
              </a:rPr>
              <a:t>5.结论</a:t>
            </a:r>
            <a:endParaRPr lang="zh-CN" altLang="en-US" sz="2000" b="1">
              <a:solidFill>
                <a:schemeClr val="tx1"/>
              </a:solidFill>
            </a:endParaRPr>
          </a:p>
          <a:p>
            <a:pPr indent="457200" algn="l" fontAlgn="auto">
              <a:lnSpc>
                <a:spcPct val="150000"/>
              </a:lnSpc>
            </a:pPr>
            <a:r>
              <a:rPr lang="zh-CN" altLang="en-US">
                <a:solidFill>
                  <a:schemeClr val="tx1"/>
                </a:solidFill>
              </a:rPr>
              <a:t>人工智能技术在智慧物流行业的应用已经取得了显著的成绩，为物流行业带来了巨大的改变和发展机遇。未来，随着人工智能技术的不断发展和应用，智慧物流行业将会迎来更加智能化、高效化和可持续发展的未来。但同时也需要面对相关的技术挑战和法律法规的问题，共同推动人工智能在智慧物流行业的健康发展。</a:t>
            </a:r>
            <a:endParaRPr lang="zh-CN" altLang="en-US">
              <a:solidFill>
                <a:schemeClr val="tx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87325" y="306705"/>
            <a:ext cx="4949825" cy="808990"/>
          </a:xfrm>
        </p:spPr>
        <p:txBody>
          <a:bodyPr>
            <a:normAutofit/>
          </a:bodyPr>
          <a:lstStyle/>
          <a:p>
            <a:r>
              <a:rPr lang="zh-CN" dirty="0">
                <a:solidFill>
                  <a:schemeClr val="tx1"/>
                </a:solidFill>
                <a:effectLst>
                  <a:outerShdw blurRad="38100" dist="19050" dir="2700000" algn="tl" rotWithShape="0">
                    <a:schemeClr val="dk1">
                      <a:alpha val="40000"/>
                    </a:schemeClr>
                  </a:outerShdw>
                </a:effectLst>
              </a:rPr>
              <a:t>五、陈述总结</a:t>
            </a:r>
            <a:endParaRPr lang="zh-CN" dirty="0">
              <a:solidFill>
                <a:schemeClr val="tx1"/>
              </a:solidFill>
              <a:effectLst>
                <a:outerShdw blurRad="38100" dist="19050" dir="2700000" algn="tl" rotWithShape="0">
                  <a:schemeClr val="dk1">
                    <a:alpha val="40000"/>
                  </a:schemeClr>
                </a:outerShdw>
              </a:effectLst>
            </a:endParaRPr>
          </a:p>
        </p:txBody>
      </p:sp>
      <p:pic>
        <p:nvPicPr>
          <p:cNvPr id="4" name="图片 3" descr="图标&#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10945613" y="65274"/>
            <a:ext cx="360443" cy="842674"/>
          </a:xfrm>
          <a:prstGeom prst="rect">
            <a:avLst/>
          </a:prstGeom>
        </p:spPr>
      </p:pic>
      <p:sp>
        <p:nvSpPr>
          <p:cNvPr id="17" name="矩形: 圆角 16"/>
          <p:cNvSpPr/>
          <p:nvPr/>
        </p:nvSpPr>
        <p:spPr>
          <a:xfrm>
            <a:off x="443230" y="1338580"/>
            <a:ext cx="11170285" cy="4890135"/>
          </a:xfrm>
          <a:prstGeom prst="roundRect">
            <a:avLst>
              <a:gd name="adj" fmla="val 10232"/>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lgn="l" fontAlgn="auto">
              <a:lnSpc>
                <a:spcPct val="150000"/>
              </a:lnSpc>
            </a:pPr>
            <a:r>
              <a:rPr lang="zh-CN" altLang="en-US" b="1">
                <a:solidFill>
                  <a:schemeClr val="tx1"/>
                </a:solidFill>
              </a:rPr>
              <a:t>参考文献</a:t>
            </a:r>
            <a:endParaRPr lang="zh-CN" altLang="en-US" b="1">
              <a:solidFill>
                <a:schemeClr val="tx1"/>
              </a:solidFill>
            </a:endParaRPr>
          </a:p>
          <a:p>
            <a:pPr indent="0" algn="l" fontAlgn="auto">
              <a:lnSpc>
                <a:spcPct val="150000"/>
              </a:lnSpc>
            </a:pPr>
            <a:r>
              <a:rPr lang="zh-CN" altLang="en-US">
                <a:solidFill>
                  <a:schemeClr val="tx1"/>
                </a:solidFill>
              </a:rPr>
              <a:t>[1]高俊.人工智能技术在智慧物流的应用研究[J].物流科技,2024,47(16):73-75+79.DOI:10.13714/j.cnki.1002-3100.2024.16.017.</a:t>
            </a:r>
            <a:endParaRPr lang="zh-CN" altLang="en-US">
              <a:solidFill>
                <a:schemeClr val="tx1"/>
              </a:solidFill>
            </a:endParaRPr>
          </a:p>
          <a:p>
            <a:pPr indent="0" algn="l" fontAlgn="auto">
              <a:lnSpc>
                <a:spcPct val="150000"/>
              </a:lnSpc>
            </a:pPr>
            <a:r>
              <a:rPr lang="zh-CN" altLang="en-US">
                <a:solidFill>
                  <a:schemeClr val="tx1"/>
                </a:solidFill>
              </a:rPr>
              <a:t>[</a:t>
            </a:r>
            <a:r>
              <a:rPr lang="en-US" altLang="zh-CN">
                <a:solidFill>
                  <a:schemeClr val="tx1"/>
                </a:solidFill>
              </a:rPr>
              <a:t>2</a:t>
            </a:r>
            <a:r>
              <a:rPr lang="zh-CN" altLang="en-US">
                <a:solidFill>
                  <a:schemeClr val="tx1"/>
                </a:solidFill>
              </a:rPr>
              <a:t>]周辉.数字经济背景下智慧物流发展的路径研究[J].现代商业研究,2024,(11):5-7.</a:t>
            </a:r>
            <a:endParaRPr lang="zh-CN" altLang="en-US">
              <a:solidFill>
                <a:schemeClr val="tx1"/>
              </a:solidFill>
            </a:endParaRPr>
          </a:p>
          <a:p>
            <a:pPr indent="0" algn="l" fontAlgn="auto">
              <a:lnSpc>
                <a:spcPct val="150000"/>
              </a:lnSpc>
            </a:pPr>
            <a:r>
              <a:rPr lang="zh-CN" altLang="en-US">
                <a:solidFill>
                  <a:schemeClr val="tx1"/>
                </a:solidFill>
              </a:rPr>
              <a:t>[</a:t>
            </a:r>
            <a:r>
              <a:rPr lang="en-US" altLang="zh-CN">
                <a:solidFill>
                  <a:schemeClr val="tx1"/>
                </a:solidFill>
              </a:rPr>
              <a:t>3</a:t>
            </a:r>
            <a:r>
              <a:rPr lang="zh-CN" altLang="en-US">
                <a:solidFill>
                  <a:schemeClr val="tx1"/>
                </a:solidFill>
              </a:rPr>
              <a:t>]苏慧杰.智慧物流企业价值评估研究[D].山东财经大学,2024.DOI:10.27274/d.cnki.gsdjc.2024.001198.</a:t>
            </a:r>
            <a:endParaRPr lang="zh-CN" altLang="en-US">
              <a:solidFill>
                <a:schemeClr val="tx1"/>
              </a:solidFill>
            </a:endParaRPr>
          </a:p>
          <a:p>
            <a:pPr indent="0" algn="l" fontAlgn="auto">
              <a:lnSpc>
                <a:spcPct val="150000"/>
              </a:lnSpc>
            </a:pPr>
            <a:r>
              <a:rPr lang="zh-CN" altLang="en-US">
                <a:solidFill>
                  <a:schemeClr val="tx1"/>
                </a:solidFill>
              </a:rPr>
              <a:t>[</a:t>
            </a:r>
            <a:r>
              <a:rPr lang="en-US" altLang="zh-CN">
                <a:solidFill>
                  <a:schemeClr val="tx1"/>
                </a:solidFill>
              </a:rPr>
              <a:t>4</a:t>
            </a:r>
            <a:r>
              <a:rPr lang="zh-CN" altLang="en-US">
                <a:solidFill>
                  <a:schemeClr val="tx1"/>
                </a:solidFill>
              </a:rPr>
              <a:t>]尹洪岩.大数据图像识别技术对智慧物流影响研究[J].中国储运,2024,(04):192.DOI:10.16301/j.cnki.cn12-1204/f.2024.04.075.</a:t>
            </a:r>
            <a:endParaRPr lang="zh-CN" altLang="en-US">
              <a:solidFill>
                <a:schemeClr val="tx1"/>
              </a:solidFill>
            </a:endParaRPr>
          </a:p>
          <a:p>
            <a:pPr indent="0" algn="l" fontAlgn="auto">
              <a:lnSpc>
                <a:spcPct val="150000"/>
              </a:lnSpc>
            </a:pPr>
            <a:r>
              <a:rPr lang="zh-CN" altLang="en-US">
                <a:solidFill>
                  <a:schemeClr val="tx1"/>
                </a:solidFill>
              </a:rPr>
              <a:t>[</a:t>
            </a:r>
            <a:r>
              <a:rPr lang="en-US" altLang="zh-CN">
                <a:solidFill>
                  <a:schemeClr val="tx1"/>
                </a:solidFill>
              </a:rPr>
              <a:t>5</a:t>
            </a:r>
            <a:r>
              <a:rPr lang="zh-CN" altLang="en-US">
                <a:solidFill>
                  <a:schemeClr val="tx1"/>
                </a:solidFill>
              </a:rPr>
              <a:t>]闫嘉博.“智慧物流+AI科技”驱动下的物流行业转型分析[J].产业科技创新,2024,6(01):4-7.</a:t>
            </a:r>
            <a:endParaRPr lang="zh-CN" altLang="en-US">
              <a:solidFill>
                <a:schemeClr val="tx1"/>
              </a:solidFill>
            </a:endParaRPr>
          </a:p>
          <a:p>
            <a:pPr indent="0" algn="l" fontAlgn="auto">
              <a:lnSpc>
                <a:spcPct val="150000"/>
              </a:lnSpc>
            </a:pPr>
            <a:r>
              <a:rPr lang="zh-CN" altLang="en-US">
                <a:solidFill>
                  <a:schemeClr val="tx1"/>
                </a:solidFill>
              </a:rPr>
              <a:t>[</a:t>
            </a:r>
            <a:r>
              <a:rPr lang="en-US" altLang="zh-CN">
                <a:solidFill>
                  <a:schemeClr val="tx1"/>
                </a:solidFill>
              </a:rPr>
              <a:t>6</a:t>
            </a:r>
            <a:r>
              <a:rPr lang="zh-CN" altLang="en-US">
                <a:solidFill>
                  <a:schemeClr val="tx1"/>
                </a:solidFill>
              </a:rPr>
              <a:t>]吴忠胜.人工智能技术在智慧物流发展中的应用[J].中国航务周刊,2023,(24):75-77.</a:t>
            </a:r>
            <a:endParaRPr lang="zh-CN" altLang="en-US">
              <a:solidFill>
                <a:schemeClr val="tx1"/>
              </a:solidFill>
            </a:endParaRPr>
          </a:p>
          <a:p>
            <a:pPr indent="0" algn="l" fontAlgn="auto">
              <a:lnSpc>
                <a:spcPct val="150000"/>
              </a:lnSpc>
            </a:pPr>
            <a:r>
              <a:rPr lang="zh-CN" altLang="en-US">
                <a:solidFill>
                  <a:schemeClr val="tx1"/>
                </a:solidFill>
              </a:rPr>
              <a:t>[</a:t>
            </a:r>
            <a:r>
              <a:rPr lang="en-US" altLang="zh-CN">
                <a:solidFill>
                  <a:schemeClr val="tx1"/>
                </a:solidFill>
              </a:rPr>
              <a:t>7</a:t>
            </a:r>
            <a:r>
              <a:rPr lang="zh-CN" altLang="en-US">
                <a:solidFill>
                  <a:schemeClr val="tx1"/>
                </a:solidFill>
              </a:rPr>
              <a:t>]李婷.大数据时代智慧物流的优化策略研究[J].产业创新研究,2022,(11):54-56.</a:t>
            </a:r>
            <a:endParaRPr lang="zh-CN" altLang="en-US">
              <a:solidFill>
                <a:schemeClr val="tx1"/>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ln>
            <a:noFill/>
          </a:ln>
        </p:spPr>
        <p:txBody>
          <a:bodyPr/>
          <a:lstStyle/>
          <a:p>
            <a:r>
              <a:rPr lang="en-US" altLang="zh-CN" dirty="0">
                <a:ln w="34925">
                  <a:solidFill>
                    <a:schemeClr val="tx1"/>
                  </a:solidFill>
                </a:ln>
              </a:rPr>
              <a:t>THANKS!</a:t>
            </a:r>
            <a:endParaRPr lang="zh-CN" altLang="en-US" dirty="0">
              <a:ln w="34925">
                <a:solidFill>
                  <a:schemeClr val="tx1"/>
                </a:solidFill>
              </a:l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10445" y="3045226"/>
            <a:ext cx="10515600" cy="1325563"/>
          </a:xfrm>
        </p:spPr>
        <p:txBody>
          <a:bodyPr>
            <a:normAutofit fontScale="90000"/>
          </a:bodyPr>
          <a:lstStyle/>
          <a:p>
            <a:r>
              <a:rPr lang="zh-CN" altLang="en-US" dirty="0">
                <a:ln w="34925">
                  <a:solidFill>
                    <a:schemeClr val="tx1"/>
                  </a:solidFill>
                </a:ln>
              </a:rPr>
              <a:t>课题分析</a:t>
            </a:r>
            <a:endParaRPr lang="zh-CN" altLang="en-US" dirty="0">
              <a:ln w="34925">
                <a:solidFill>
                  <a:schemeClr val="tx1"/>
                </a:solidFill>
              </a:ln>
            </a:endParaRPr>
          </a:p>
        </p:txBody>
      </p:sp>
      <p:sp>
        <p:nvSpPr>
          <p:cNvPr id="3" name="文本占位符 2"/>
          <p:cNvSpPr>
            <a:spLocks noGrp="1"/>
          </p:cNvSpPr>
          <p:nvPr>
            <p:ph type="body" sz="quarter" idx="10"/>
          </p:nvPr>
        </p:nvSpPr>
        <p:spPr/>
        <p:txBody>
          <a:bodyPr/>
          <a:lstStyle/>
          <a:p>
            <a:r>
              <a:rPr lang="en-US" altLang="zh-CN" dirty="0"/>
              <a:t>PART 1</a:t>
            </a:r>
            <a:endParaRPr lang="zh-CN" altLang="en-US" dirty="0"/>
          </a:p>
        </p:txBody>
      </p:sp>
      <p:pic>
        <p:nvPicPr>
          <p:cNvPr id="5" name="图片 4" descr="图标&#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flipH="1">
            <a:off x="492980" y="2719550"/>
            <a:ext cx="736955" cy="1722914"/>
          </a:xfrm>
          <a:prstGeom prst="rect">
            <a:avLst/>
          </a:prstGeom>
        </p:spPr>
      </p:pic>
      <p:pic>
        <p:nvPicPr>
          <p:cNvPr id="6" name="图片 5" descr="图标&#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6200000">
            <a:off x="10962065" y="2719550"/>
            <a:ext cx="736955" cy="172291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87325" y="306705"/>
            <a:ext cx="4949825" cy="808990"/>
          </a:xfrm>
        </p:spPr>
        <p:txBody>
          <a:bodyPr>
            <a:normAutofit/>
          </a:bodyPr>
          <a:lstStyle/>
          <a:p>
            <a:r>
              <a:rPr lang="zh-CN" dirty="0">
                <a:solidFill>
                  <a:schemeClr val="tx1"/>
                </a:solidFill>
                <a:effectLst>
                  <a:outerShdw blurRad="38100" dist="19050" dir="2700000" algn="tl" rotWithShape="0">
                    <a:schemeClr val="dk1">
                      <a:alpha val="40000"/>
                    </a:schemeClr>
                  </a:outerShdw>
                </a:effectLst>
              </a:rPr>
              <a:t>一、课题分析</a:t>
            </a:r>
            <a:endParaRPr lang="zh-CN" dirty="0">
              <a:solidFill>
                <a:schemeClr val="tx1"/>
              </a:solidFill>
              <a:effectLst>
                <a:outerShdw blurRad="38100" dist="19050" dir="2700000" algn="tl" rotWithShape="0">
                  <a:schemeClr val="dk1">
                    <a:alpha val="40000"/>
                  </a:schemeClr>
                </a:outerShdw>
              </a:effectLst>
            </a:endParaRPr>
          </a:p>
        </p:txBody>
      </p:sp>
      <p:pic>
        <p:nvPicPr>
          <p:cNvPr id="4" name="图片 3" descr="图标&#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11151988" y="199259"/>
            <a:ext cx="360443" cy="842674"/>
          </a:xfrm>
          <a:prstGeom prst="rect">
            <a:avLst/>
          </a:prstGeom>
        </p:spPr>
      </p:pic>
      <p:pic>
        <p:nvPicPr>
          <p:cNvPr id="5" name="图片 4"/>
          <p:cNvPicPr>
            <a:picLocks noChangeAspect="1"/>
          </p:cNvPicPr>
          <p:nvPr/>
        </p:nvPicPr>
        <p:blipFill>
          <a:blip r:embed="rId2"/>
          <a:stretch>
            <a:fillRect/>
          </a:stretch>
        </p:blipFill>
        <p:spPr>
          <a:xfrm>
            <a:off x="383540" y="3142615"/>
            <a:ext cx="6432550" cy="3538855"/>
          </a:xfrm>
          <a:prstGeom prst="rect">
            <a:avLst/>
          </a:prstGeom>
        </p:spPr>
      </p:pic>
      <p:pic>
        <p:nvPicPr>
          <p:cNvPr id="9" name="图片 8"/>
          <p:cNvPicPr>
            <a:picLocks noChangeAspect="1"/>
          </p:cNvPicPr>
          <p:nvPr/>
        </p:nvPicPr>
        <p:blipFill>
          <a:blip r:embed="rId3"/>
          <a:stretch>
            <a:fillRect/>
          </a:stretch>
        </p:blipFill>
        <p:spPr>
          <a:xfrm>
            <a:off x="7125335" y="3079115"/>
            <a:ext cx="4357370" cy="3602355"/>
          </a:xfrm>
          <a:prstGeom prst="rect">
            <a:avLst/>
          </a:prstGeom>
        </p:spPr>
      </p:pic>
      <p:sp>
        <p:nvSpPr>
          <p:cNvPr id="12" name="矩形: 圆角 15"/>
          <p:cNvSpPr/>
          <p:nvPr/>
        </p:nvSpPr>
        <p:spPr>
          <a:xfrm>
            <a:off x="501650" y="1061085"/>
            <a:ext cx="11282045" cy="1840230"/>
          </a:xfrm>
          <a:prstGeom prst="roundRect">
            <a:avLst>
              <a:gd name="adj" fmla="val 10232"/>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ts val="3360"/>
              </a:lnSpc>
            </a:pPr>
            <a:r>
              <a:rPr lang="en-US">
                <a:solidFill>
                  <a:srgbClr val="000000"/>
                </a:solidFill>
                <a:latin typeface="思源黑体 2" panose="020B0500000000000000"/>
                <a:ea typeface="思源黑体 2" panose="020B0500000000000000"/>
                <a:cs typeface="思源黑体 2" panose="020B0500000000000000"/>
                <a:sym typeface="思源黑体 2" panose="020B0500000000000000"/>
              </a:rPr>
              <a:t>通过分析课题题目，先提取出</a:t>
            </a:r>
            <a:r>
              <a:rPr lang="en-US">
                <a:solidFill>
                  <a:srgbClr val="FF0000"/>
                </a:solidFill>
                <a:latin typeface="思源黑体 2" panose="020B0500000000000000"/>
                <a:ea typeface="思源黑体 2" panose="020B0500000000000000"/>
                <a:cs typeface="思源黑体 2" panose="020B0500000000000000"/>
                <a:sym typeface="思源黑体 2" panose="020B0500000000000000"/>
              </a:rPr>
              <a:t>人工智能</a:t>
            </a:r>
            <a:r>
              <a:rPr lang="en-US">
                <a:solidFill>
                  <a:srgbClr val="000000"/>
                </a:solidFill>
                <a:latin typeface="思源黑体 2" panose="020B0500000000000000"/>
                <a:ea typeface="思源黑体 2" panose="020B0500000000000000"/>
                <a:cs typeface="思源黑体 2" panose="020B0500000000000000"/>
                <a:sym typeface="思源黑体 2" panose="020B0500000000000000"/>
              </a:rPr>
              <a:t>、</a:t>
            </a:r>
            <a:r>
              <a:rPr lang="en-US">
                <a:solidFill>
                  <a:srgbClr val="FF0000"/>
                </a:solidFill>
                <a:latin typeface="思源黑体 2" panose="020B0500000000000000"/>
                <a:ea typeface="思源黑体 2" panose="020B0500000000000000"/>
                <a:cs typeface="思源黑体 2" panose="020B0500000000000000"/>
                <a:sym typeface="思源黑体 2" panose="020B0500000000000000"/>
              </a:rPr>
              <a:t>智慧物流</a:t>
            </a:r>
            <a:r>
              <a:rPr lang="en-US">
                <a:solidFill>
                  <a:srgbClr val="000000"/>
                </a:solidFill>
                <a:latin typeface="思源黑体 2" panose="020B0500000000000000"/>
                <a:ea typeface="思源黑体 2" panose="020B0500000000000000"/>
                <a:cs typeface="思源黑体 2" panose="020B0500000000000000"/>
                <a:sym typeface="思源黑体 2" panose="020B0500000000000000"/>
              </a:rPr>
              <a:t>这2个关键词；</a:t>
            </a:r>
            <a:endParaRPr lang="en-US">
              <a:solidFill>
                <a:srgbClr val="000000"/>
              </a:solidFill>
              <a:latin typeface="思源黑体 2" panose="020B0500000000000000"/>
              <a:ea typeface="思源黑体 2" panose="020B0500000000000000"/>
              <a:cs typeface="思源黑体 2" panose="020B0500000000000000"/>
              <a:sym typeface="思源黑体 2" panose="020B0500000000000000"/>
            </a:endParaRPr>
          </a:p>
          <a:p>
            <a:pPr algn="l">
              <a:lnSpc>
                <a:spcPts val="3360"/>
              </a:lnSpc>
            </a:pPr>
            <a:r>
              <a:rPr lang="en-US">
                <a:solidFill>
                  <a:srgbClr val="000000"/>
                </a:solidFill>
                <a:latin typeface="思源黑体 2" panose="020B0500000000000000"/>
                <a:ea typeface="思源黑体 2" panose="020B0500000000000000"/>
                <a:cs typeface="思源黑体 2" panose="020B0500000000000000"/>
                <a:sym typeface="思源黑体 2" panose="020B0500000000000000"/>
              </a:rPr>
              <a:t>通过百度百科搜索引擎、知网指数分析、超星发现系统及知网主要主题分布等进一步确定</a:t>
            </a:r>
            <a:r>
              <a:rPr lang="zh-CN" altLang="en-US">
                <a:solidFill>
                  <a:srgbClr val="000000"/>
                </a:solidFill>
                <a:latin typeface="思源黑体 2" panose="020B0500000000000000"/>
                <a:ea typeface="思源黑体 2" panose="020B0500000000000000"/>
                <a:cs typeface="思源黑体 2" panose="020B0500000000000000"/>
                <a:sym typeface="思源黑体 2" panose="020B0500000000000000"/>
              </a:rPr>
              <a:t>研究方向</a:t>
            </a:r>
            <a:r>
              <a:rPr lang="en-US">
                <a:solidFill>
                  <a:srgbClr val="000000"/>
                </a:solidFill>
                <a:latin typeface="思源黑体 2" panose="020B0500000000000000"/>
                <a:ea typeface="思源黑体 2" panose="020B0500000000000000"/>
                <a:cs typeface="思源黑体 2" panose="020B0500000000000000"/>
                <a:sym typeface="思源黑体 2" panose="020B0500000000000000"/>
              </a:rPr>
              <a:t>、</a:t>
            </a:r>
            <a:r>
              <a:rPr lang="zh-CN" altLang="en-US">
                <a:solidFill>
                  <a:srgbClr val="000000"/>
                </a:solidFill>
                <a:latin typeface="思源黑体 2" panose="020B0500000000000000"/>
                <a:ea typeface="思源黑体 2" panose="020B0500000000000000"/>
                <a:cs typeface="思源黑体 2" panose="020B0500000000000000"/>
                <a:sym typeface="思源黑体 2" panose="020B0500000000000000"/>
              </a:rPr>
              <a:t>相关词、</a:t>
            </a:r>
            <a:r>
              <a:rPr lang="en-US">
                <a:solidFill>
                  <a:srgbClr val="000000"/>
                </a:solidFill>
                <a:latin typeface="思源黑体 2" panose="020B0500000000000000"/>
                <a:ea typeface="思源黑体 2" panose="020B0500000000000000"/>
                <a:cs typeface="思源黑体 2" panose="020B0500000000000000"/>
                <a:sym typeface="思源黑体 2" panose="020B0500000000000000"/>
              </a:rPr>
              <a:t>所属学科、</a:t>
            </a:r>
            <a:r>
              <a:rPr lang="zh-CN" altLang="en-US">
                <a:solidFill>
                  <a:srgbClr val="000000"/>
                </a:solidFill>
                <a:latin typeface="思源黑体 2" panose="020B0500000000000000"/>
                <a:ea typeface="思源黑体 2" panose="020B0500000000000000"/>
                <a:cs typeface="思源黑体 2" panose="020B0500000000000000"/>
                <a:sym typeface="思源黑体 2" panose="020B0500000000000000"/>
              </a:rPr>
              <a:t>主要</a:t>
            </a:r>
            <a:r>
              <a:rPr lang="en-US">
                <a:solidFill>
                  <a:srgbClr val="000000"/>
                </a:solidFill>
                <a:latin typeface="思源黑体 2" panose="020B0500000000000000"/>
                <a:ea typeface="思源黑体 2" panose="020B0500000000000000"/>
                <a:cs typeface="思源黑体 2" panose="020B0500000000000000"/>
                <a:sym typeface="思源黑体 2" panose="020B0500000000000000"/>
              </a:rPr>
              <a:t>文献类型等。</a:t>
            </a:r>
            <a:endParaRPr lang="en-US">
              <a:solidFill>
                <a:srgbClr val="000000"/>
              </a:solidFill>
              <a:latin typeface="思源黑体 2" panose="020B0500000000000000"/>
              <a:ea typeface="思源黑体 2" panose="020B0500000000000000"/>
              <a:cs typeface="思源黑体 2" panose="020B0500000000000000"/>
              <a:sym typeface="思源黑体 2" panose="020B0500000000000000"/>
            </a:endParaRPr>
          </a:p>
          <a:p>
            <a:pPr algn="l">
              <a:lnSpc>
                <a:spcPts val="3360"/>
              </a:lnSpc>
            </a:pPr>
            <a:r>
              <a:rPr lang="en-US">
                <a:solidFill>
                  <a:srgbClr val="000000"/>
                </a:solidFill>
                <a:latin typeface="思源黑体 2" panose="020B0500000000000000"/>
                <a:ea typeface="思源黑体 2" panose="020B0500000000000000"/>
                <a:cs typeface="思源黑体 2" panose="020B0500000000000000"/>
                <a:sym typeface="思源黑体 2" panose="020B0500000000000000"/>
              </a:rPr>
              <a:t>通过百度百科检索关键词：</a:t>
            </a:r>
            <a:r>
              <a:rPr lang="en-US">
                <a:solidFill>
                  <a:srgbClr val="FF0000"/>
                </a:solidFill>
                <a:latin typeface="思源黑体 2" panose="020B0500000000000000"/>
                <a:ea typeface="思源黑体 2" panose="020B0500000000000000"/>
                <a:cs typeface="思源黑体 2" panose="020B0500000000000000"/>
                <a:sym typeface="思源黑体 2" panose="020B0500000000000000"/>
              </a:rPr>
              <a:t>人工智能 </a:t>
            </a:r>
            <a:r>
              <a:rPr lang="en-US">
                <a:solidFill>
                  <a:srgbClr val="000000"/>
                </a:solidFill>
                <a:latin typeface="思源黑体 2" panose="020B0500000000000000"/>
                <a:ea typeface="思源黑体 2" panose="020B0500000000000000"/>
                <a:cs typeface="思源黑体 2" panose="020B0500000000000000"/>
                <a:sym typeface="思源黑体 2" panose="020B0500000000000000"/>
              </a:rPr>
              <a:t>截</a:t>
            </a:r>
            <a:r>
              <a:rPr lang="en-US">
                <a:solidFill>
                  <a:schemeClr val="tx1"/>
                </a:solidFill>
                <a:latin typeface="思源黑体 2" panose="020B0500000000000000"/>
                <a:ea typeface="思源黑体 2" panose="020B0500000000000000"/>
                <a:cs typeface="思源黑体 2" panose="020B0500000000000000"/>
                <a:sym typeface="思源黑体 2" panose="020B0500000000000000"/>
              </a:rPr>
              <a:t>图如下</a:t>
            </a:r>
            <a:r>
              <a:rPr lang="zh-CN" altLang="en-US">
                <a:solidFill>
                  <a:schemeClr val="tx1"/>
                </a:solidFill>
                <a:latin typeface="思源黑体 2" panose="020B0500000000000000"/>
                <a:ea typeface="思源黑体 2" panose="020B0500000000000000"/>
                <a:cs typeface="思源黑体 2" panose="020B0500000000000000"/>
                <a:sym typeface="思源黑体 2" panose="020B0500000000000000"/>
              </a:rPr>
              <a:t>，可以看到相关的概念、发展方向、应用成果等。</a:t>
            </a:r>
            <a:endParaRPr lang="zh-CN" altLang="en-US">
              <a:solidFill>
                <a:schemeClr val="tx1"/>
              </a:solidFill>
              <a:latin typeface="思源黑体 2" panose="020B0500000000000000"/>
              <a:ea typeface="思源黑体 2" panose="020B0500000000000000"/>
              <a:cs typeface="思源黑体 2" panose="020B0500000000000000"/>
              <a:sym typeface="思源黑体 2" panose="020B050000000000000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87325" y="306705"/>
            <a:ext cx="4949825" cy="808990"/>
          </a:xfrm>
        </p:spPr>
        <p:txBody>
          <a:bodyPr>
            <a:normAutofit/>
          </a:bodyPr>
          <a:lstStyle/>
          <a:p>
            <a:r>
              <a:rPr lang="zh-CN" dirty="0">
                <a:solidFill>
                  <a:schemeClr val="tx1"/>
                </a:solidFill>
                <a:effectLst>
                  <a:outerShdw blurRad="38100" dist="19050" dir="2700000" algn="tl" rotWithShape="0">
                    <a:schemeClr val="dk1">
                      <a:alpha val="40000"/>
                    </a:schemeClr>
                  </a:outerShdw>
                </a:effectLst>
              </a:rPr>
              <a:t>一、课题分析</a:t>
            </a:r>
            <a:endParaRPr lang="zh-CN" dirty="0">
              <a:solidFill>
                <a:schemeClr val="tx1"/>
              </a:solidFill>
              <a:effectLst>
                <a:outerShdw blurRad="38100" dist="19050" dir="2700000" algn="tl" rotWithShape="0">
                  <a:schemeClr val="dk1">
                    <a:alpha val="40000"/>
                  </a:schemeClr>
                </a:outerShdw>
              </a:effectLst>
            </a:endParaRPr>
          </a:p>
        </p:txBody>
      </p:sp>
      <p:pic>
        <p:nvPicPr>
          <p:cNvPr id="4" name="图片 3" descr="图标&#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10945613" y="65274"/>
            <a:ext cx="360443" cy="842674"/>
          </a:xfrm>
          <a:prstGeom prst="rect">
            <a:avLst/>
          </a:prstGeom>
        </p:spPr>
      </p:pic>
      <p:sp>
        <p:nvSpPr>
          <p:cNvPr id="6" name="矩形: 圆角 15"/>
          <p:cNvSpPr/>
          <p:nvPr/>
        </p:nvSpPr>
        <p:spPr>
          <a:xfrm>
            <a:off x="501650" y="1061085"/>
            <a:ext cx="11282045" cy="1452880"/>
          </a:xfrm>
          <a:prstGeom prst="roundRect">
            <a:avLst>
              <a:gd name="adj" fmla="val 10232"/>
            </a:avLst>
          </a:prstGeom>
          <a:solidFill>
            <a:schemeClr val="bg1"/>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lnSpc>
                <a:spcPts val="3360"/>
              </a:lnSpc>
            </a:pPr>
            <a:r>
              <a:rPr lang="en-US">
                <a:solidFill>
                  <a:srgbClr val="000000"/>
                </a:solidFill>
                <a:latin typeface="思源黑体 2" panose="020B0500000000000000"/>
                <a:ea typeface="思源黑体 2" panose="020B0500000000000000"/>
                <a:cs typeface="思源黑体 2" panose="020B0500000000000000"/>
                <a:sym typeface="思源黑体 2" panose="020B0500000000000000"/>
              </a:rPr>
              <a:t>通过百度百科搜索引擎、知网指数分析、超星发现系统及知网主要主题分布等进一步确定</a:t>
            </a:r>
            <a:r>
              <a:rPr lang="zh-CN" altLang="en-US">
                <a:solidFill>
                  <a:srgbClr val="000000"/>
                </a:solidFill>
                <a:latin typeface="思源黑体 2" panose="020B0500000000000000"/>
                <a:ea typeface="思源黑体 2" panose="020B0500000000000000"/>
                <a:cs typeface="思源黑体 2" panose="020B0500000000000000"/>
                <a:sym typeface="思源黑体 2" panose="020B0500000000000000"/>
              </a:rPr>
              <a:t>研究方向</a:t>
            </a:r>
            <a:r>
              <a:rPr lang="en-US">
                <a:solidFill>
                  <a:srgbClr val="000000"/>
                </a:solidFill>
                <a:latin typeface="思源黑体 2" panose="020B0500000000000000"/>
                <a:ea typeface="思源黑体 2" panose="020B0500000000000000"/>
                <a:cs typeface="思源黑体 2" panose="020B0500000000000000"/>
                <a:sym typeface="思源黑体 2" panose="020B0500000000000000"/>
              </a:rPr>
              <a:t>、</a:t>
            </a:r>
            <a:r>
              <a:rPr lang="zh-CN" altLang="en-US">
                <a:solidFill>
                  <a:srgbClr val="000000"/>
                </a:solidFill>
                <a:latin typeface="思源黑体 2" panose="020B0500000000000000"/>
                <a:ea typeface="思源黑体 2" panose="020B0500000000000000"/>
                <a:cs typeface="思源黑体 2" panose="020B0500000000000000"/>
                <a:sym typeface="思源黑体 2" panose="020B0500000000000000"/>
              </a:rPr>
              <a:t>相关词、</a:t>
            </a:r>
            <a:r>
              <a:rPr lang="en-US">
                <a:solidFill>
                  <a:srgbClr val="000000"/>
                </a:solidFill>
                <a:latin typeface="思源黑体 2" panose="020B0500000000000000"/>
                <a:ea typeface="思源黑体 2" panose="020B0500000000000000"/>
                <a:cs typeface="思源黑体 2" panose="020B0500000000000000"/>
                <a:sym typeface="思源黑体 2" panose="020B0500000000000000"/>
              </a:rPr>
              <a:t>所属学科、</a:t>
            </a:r>
            <a:r>
              <a:rPr lang="zh-CN" altLang="en-US">
                <a:solidFill>
                  <a:srgbClr val="000000"/>
                </a:solidFill>
                <a:latin typeface="思源黑体 2" panose="020B0500000000000000"/>
                <a:ea typeface="思源黑体 2" panose="020B0500000000000000"/>
                <a:cs typeface="思源黑体 2" panose="020B0500000000000000"/>
                <a:sym typeface="思源黑体 2" panose="020B0500000000000000"/>
              </a:rPr>
              <a:t>主要</a:t>
            </a:r>
            <a:r>
              <a:rPr lang="en-US">
                <a:solidFill>
                  <a:srgbClr val="000000"/>
                </a:solidFill>
                <a:latin typeface="思源黑体 2" panose="020B0500000000000000"/>
                <a:ea typeface="思源黑体 2" panose="020B0500000000000000"/>
                <a:cs typeface="思源黑体 2" panose="020B0500000000000000"/>
                <a:sym typeface="思源黑体 2" panose="020B0500000000000000"/>
              </a:rPr>
              <a:t>文献类型等。</a:t>
            </a:r>
            <a:endParaRPr lang="en-US">
              <a:solidFill>
                <a:srgbClr val="000000"/>
              </a:solidFill>
              <a:latin typeface="思源黑体 2" panose="020B0500000000000000"/>
              <a:ea typeface="思源黑体 2" panose="020B0500000000000000"/>
              <a:cs typeface="思源黑体 2" panose="020B0500000000000000"/>
              <a:sym typeface="思源黑体 2" panose="020B0500000000000000"/>
            </a:endParaRPr>
          </a:p>
          <a:p>
            <a:pPr algn="l">
              <a:lnSpc>
                <a:spcPts val="3360"/>
              </a:lnSpc>
            </a:pPr>
            <a:r>
              <a:rPr lang="en-US">
                <a:solidFill>
                  <a:srgbClr val="000000"/>
                </a:solidFill>
                <a:latin typeface="思源黑体 2" panose="020B0500000000000000"/>
                <a:ea typeface="思源黑体 2" panose="020B0500000000000000"/>
                <a:cs typeface="思源黑体 2" panose="020B0500000000000000"/>
                <a:sym typeface="思源黑体 2" panose="020B0500000000000000"/>
              </a:rPr>
              <a:t>通过百度百科检索关键词：</a:t>
            </a:r>
            <a:r>
              <a:rPr lang="en-US">
                <a:solidFill>
                  <a:srgbClr val="FF0000"/>
                </a:solidFill>
                <a:latin typeface="思源黑体 2" panose="020B0500000000000000"/>
                <a:ea typeface="思源黑体 2" panose="020B0500000000000000"/>
                <a:cs typeface="思源黑体 2" panose="020B0500000000000000"/>
                <a:sym typeface="思源黑体 2" panose="020B0500000000000000"/>
              </a:rPr>
              <a:t>智慧物流</a:t>
            </a:r>
            <a:r>
              <a:rPr lang="zh-CN" altLang="en-US">
                <a:solidFill>
                  <a:srgbClr val="FF0000"/>
                </a:solidFill>
                <a:latin typeface="思源黑体 2" panose="020B0500000000000000"/>
                <a:ea typeface="思源黑体 2" panose="020B0500000000000000"/>
                <a:cs typeface="思源黑体 2" panose="020B0500000000000000"/>
                <a:sym typeface="思源黑体 2" panose="020B0500000000000000"/>
              </a:rPr>
              <a:t>，</a:t>
            </a:r>
            <a:r>
              <a:rPr lang="zh-CN" altLang="en-US">
                <a:solidFill>
                  <a:schemeClr val="tx1"/>
                </a:solidFill>
                <a:latin typeface="思源黑体 2" panose="020B0500000000000000"/>
                <a:ea typeface="思源黑体 2" panose="020B0500000000000000"/>
                <a:cs typeface="思源黑体 2" panose="020B0500000000000000"/>
                <a:sym typeface="思源黑体 2" panose="020B0500000000000000"/>
              </a:rPr>
              <a:t>截图如下，可以了解主要概念、发展方向等。</a:t>
            </a:r>
            <a:r>
              <a:rPr lang="en-US">
                <a:latin typeface="思源黑体 2" panose="020B0500000000000000"/>
                <a:ea typeface="思源黑体 2" panose="020B0500000000000000"/>
                <a:cs typeface="思源黑体 2" panose="020B0500000000000000"/>
                <a:sym typeface="思源黑体 2" panose="020B0500000000000000"/>
              </a:rPr>
              <a:t>如下：</a:t>
            </a:r>
            <a:endParaRPr lang="zh-CN" altLang="en-US"/>
          </a:p>
        </p:txBody>
      </p:sp>
      <p:pic>
        <p:nvPicPr>
          <p:cNvPr id="3" name="图片 2"/>
          <p:cNvPicPr>
            <a:picLocks noChangeAspect="1"/>
          </p:cNvPicPr>
          <p:nvPr/>
        </p:nvPicPr>
        <p:blipFill>
          <a:blip r:embed="rId2"/>
          <a:stretch>
            <a:fillRect/>
          </a:stretch>
        </p:blipFill>
        <p:spPr>
          <a:xfrm>
            <a:off x="501650" y="2766060"/>
            <a:ext cx="5668645" cy="3691890"/>
          </a:xfrm>
          <a:prstGeom prst="rect">
            <a:avLst/>
          </a:prstGeom>
        </p:spPr>
      </p:pic>
      <p:pic>
        <p:nvPicPr>
          <p:cNvPr id="5" name="图片 4"/>
          <p:cNvPicPr>
            <a:picLocks noChangeAspect="1"/>
          </p:cNvPicPr>
          <p:nvPr/>
        </p:nvPicPr>
        <p:blipFill>
          <a:blip r:embed="rId3"/>
          <a:stretch>
            <a:fillRect/>
          </a:stretch>
        </p:blipFill>
        <p:spPr>
          <a:xfrm>
            <a:off x="6279515" y="2766060"/>
            <a:ext cx="5431155" cy="368490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87325" y="306705"/>
            <a:ext cx="4949825" cy="808990"/>
          </a:xfrm>
        </p:spPr>
        <p:txBody>
          <a:bodyPr>
            <a:normAutofit/>
          </a:bodyPr>
          <a:lstStyle/>
          <a:p>
            <a:r>
              <a:rPr lang="zh-CN" dirty="0">
                <a:solidFill>
                  <a:schemeClr val="tx1"/>
                </a:solidFill>
                <a:effectLst>
                  <a:outerShdw blurRad="38100" dist="19050" dir="2700000" algn="tl" rotWithShape="0">
                    <a:schemeClr val="dk1">
                      <a:alpha val="40000"/>
                    </a:schemeClr>
                  </a:outerShdw>
                </a:effectLst>
              </a:rPr>
              <a:t>一、课题分析</a:t>
            </a:r>
            <a:endParaRPr lang="zh-CN" dirty="0">
              <a:solidFill>
                <a:schemeClr val="tx1"/>
              </a:solidFill>
              <a:effectLst>
                <a:outerShdw blurRad="38100" dist="19050" dir="2700000" algn="tl" rotWithShape="0">
                  <a:schemeClr val="dk1">
                    <a:alpha val="40000"/>
                  </a:schemeClr>
                </a:outerShdw>
              </a:effectLst>
            </a:endParaRPr>
          </a:p>
        </p:txBody>
      </p:sp>
      <p:pic>
        <p:nvPicPr>
          <p:cNvPr id="4" name="图片 3" descr="图标&#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10945613" y="65274"/>
            <a:ext cx="360443" cy="842674"/>
          </a:xfrm>
          <a:prstGeom prst="rect">
            <a:avLst/>
          </a:prstGeom>
        </p:spPr>
      </p:pic>
      <p:sp>
        <p:nvSpPr>
          <p:cNvPr id="7" name="标题 1"/>
          <p:cNvSpPr>
            <a:spLocks noGrp="1"/>
          </p:cNvSpPr>
          <p:nvPr/>
        </p:nvSpPr>
        <p:spPr>
          <a:xfrm>
            <a:off x="548005" y="1115695"/>
            <a:ext cx="2552700" cy="8089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altLang="zh-CN" dirty="0">
                <a:solidFill>
                  <a:schemeClr val="bg1"/>
                </a:solidFill>
                <a:highlight>
                  <a:srgbClr val="008000"/>
                </a:highlight>
              </a:rPr>
              <a:t>1.</a:t>
            </a:r>
            <a:r>
              <a:rPr lang="zh-CN" altLang="en-US" dirty="0">
                <a:solidFill>
                  <a:schemeClr val="bg1"/>
                </a:solidFill>
                <a:highlight>
                  <a:srgbClr val="008000"/>
                </a:highlight>
              </a:rPr>
              <a:t>预检索</a:t>
            </a:r>
            <a:endParaRPr lang="zh-CN" altLang="en-US" dirty="0">
              <a:solidFill>
                <a:schemeClr val="bg1"/>
              </a:solidFill>
              <a:highlight>
                <a:srgbClr val="008000"/>
              </a:highlight>
            </a:endParaRPr>
          </a:p>
        </p:txBody>
      </p:sp>
      <p:sp>
        <p:nvSpPr>
          <p:cNvPr id="10" name="文本框 9"/>
          <p:cNvSpPr txBox="1"/>
          <p:nvPr/>
        </p:nvSpPr>
        <p:spPr>
          <a:xfrm>
            <a:off x="865505" y="1924685"/>
            <a:ext cx="8384540" cy="307340"/>
          </a:xfrm>
          <a:prstGeom prst="rect">
            <a:avLst/>
          </a:prstGeom>
          <a:noFill/>
        </p:spPr>
        <p:txBody>
          <a:bodyPr wrap="square" lIns="0" tIns="0" rIns="0" bIns="0" rtlCol="0">
            <a:spAutoFit/>
          </a:bodyPr>
          <a:p>
            <a:r>
              <a:rPr lang="zh-CN" altLang="en-US" sz="2000" dirty="0">
                <a:solidFill>
                  <a:schemeClr val="tx1">
                    <a:lumMod val="75000"/>
                    <a:lumOff val="25000"/>
                  </a:schemeClr>
                </a:solidFill>
                <a:latin typeface="+mj-ea"/>
                <a:ea typeface="+mj-ea"/>
              </a:rPr>
              <a:t>通过知网指数分析检索关键词：</a:t>
            </a:r>
            <a:r>
              <a:rPr lang="zh-CN" altLang="en-US" sz="2000" dirty="0">
                <a:solidFill>
                  <a:srgbClr val="FF0000"/>
                </a:solidFill>
                <a:latin typeface="+mj-ea"/>
                <a:ea typeface="+mj-ea"/>
              </a:rPr>
              <a:t>人工智能</a:t>
            </a:r>
            <a:r>
              <a:rPr lang="zh-CN" altLang="en-US" sz="2000" dirty="0">
                <a:solidFill>
                  <a:schemeClr val="tx1">
                    <a:lumMod val="75000"/>
                    <a:lumOff val="25000"/>
                  </a:schemeClr>
                </a:solidFill>
                <a:latin typeface="+mj-ea"/>
                <a:ea typeface="+mj-ea"/>
              </a:rPr>
              <a:t>、</a:t>
            </a:r>
            <a:r>
              <a:rPr lang="zh-CN" altLang="en-US" sz="2000" dirty="0">
                <a:solidFill>
                  <a:srgbClr val="FF0000"/>
                </a:solidFill>
                <a:latin typeface="+mj-ea"/>
                <a:ea typeface="+mj-ea"/>
              </a:rPr>
              <a:t>智慧物流</a:t>
            </a:r>
            <a:r>
              <a:rPr lang="zh-CN" altLang="en-US" sz="2000" dirty="0">
                <a:solidFill>
                  <a:schemeClr val="tx1">
                    <a:lumMod val="75000"/>
                    <a:lumOff val="25000"/>
                  </a:schemeClr>
                </a:solidFill>
                <a:latin typeface="+mj-ea"/>
                <a:ea typeface="+mj-ea"/>
              </a:rPr>
              <a:t>截图如下：</a:t>
            </a:r>
            <a:endParaRPr lang="zh-CN" altLang="en-US" sz="2000" dirty="0">
              <a:solidFill>
                <a:schemeClr val="tx1">
                  <a:lumMod val="75000"/>
                  <a:lumOff val="25000"/>
                </a:schemeClr>
              </a:solidFill>
              <a:latin typeface="+mj-ea"/>
              <a:ea typeface="+mj-ea"/>
            </a:endParaRPr>
          </a:p>
        </p:txBody>
      </p:sp>
      <p:sp>
        <p:nvSpPr>
          <p:cNvPr id="11" name="文本框 10"/>
          <p:cNvSpPr txBox="1"/>
          <p:nvPr/>
        </p:nvSpPr>
        <p:spPr>
          <a:xfrm>
            <a:off x="865505" y="5711190"/>
            <a:ext cx="4341495" cy="738505"/>
          </a:xfrm>
          <a:prstGeom prst="rect">
            <a:avLst/>
          </a:prstGeom>
          <a:noFill/>
        </p:spPr>
        <p:txBody>
          <a:bodyPr wrap="square" lIns="0" tIns="0" rIns="0" bIns="0">
            <a:spAutoFit/>
          </a:bodyPr>
          <a:p>
            <a:pPr>
              <a:lnSpc>
                <a:spcPct val="150000"/>
              </a:lnSpc>
            </a:pPr>
            <a:r>
              <a:rPr lang="zh-CN" altLang="en-US" sz="1600" b="1" dirty="0">
                <a:solidFill>
                  <a:srgbClr val="FF0000"/>
                </a:solidFill>
              </a:rPr>
              <a:t>人工智能</a:t>
            </a:r>
            <a:r>
              <a:rPr lang="zh-CN" altLang="en-US" sz="1600" b="1" dirty="0">
                <a:solidFill>
                  <a:schemeClr val="tx1">
                    <a:lumMod val="65000"/>
                    <a:lumOff val="35000"/>
                  </a:schemeClr>
                </a:solidFill>
              </a:rPr>
              <a:t>的相关词有：机器人、计算机视觉、深度学习、学习等</a:t>
            </a:r>
            <a:endParaRPr lang="zh-CN" altLang="en-US" sz="1600" b="1" dirty="0">
              <a:solidFill>
                <a:schemeClr val="tx1">
                  <a:lumMod val="65000"/>
                  <a:lumOff val="35000"/>
                </a:schemeClr>
              </a:solidFill>
            </a:endParaRPr>
          </a:p>
        </p:txBody>
      </p:sp>
      <p:sp>
        <p:nvSpPr>
          <p:cNvPr id="14" name="文本框 13"/>
          <p:cNvSpPr txBox="1"/>
          <p:nvPr/>
        </p:nvSpPr>
        <p:spPr>
          <a:xfrm>
            <a:off x="6362700" y="5711190"/>
            <a:ext cx="4341495" cy="738505"/>
          </a:xfrm>
          <a:prstGeom prst="rect">
            <a:avLst/>
          </a:prstGeom>
          <a:noFill/>
        </p:spPr>
        <p:txBody>
          <a:bodyPr wrap="square" lIns="0" tIns="0" rIns="0" bIns="0">
            <a:spAutoFit/>
          </a:bodyPr>
          <a:p>
            <a:pPr>
              <a:lnSpc>
                <a:spcPct val="150000"/>
              </a:lnSpc>
            </a:pPr>
            <a:r>
              <a:rPr lang="zh-CN" altLang="en-US" sz="1600" b="1" dirty="0">
                <a:solidFill>
                  <a:srgbClr val="FF0000"/>
                </a:solidFill>
              </a:rPr>
              <a:t>智慧物流</a:t>
            </a:r>
            <a:r>
              <a:rPr lang="zh-CN" altLang="en-US" sz="1600" b="1" dirty="0">
                <a:solidFill>
                  <a:schemeClr val="tx1">
                    <a:lumMod val="65000"/>
                    <a:lumOff val="35000"/>
                  </a:schemeClr>
                </a:solidFill>
              </a:rPr>
              <a:t>的相关词有：物联网、大数据、物流、人才培养等</a:t>
            </a:r>
            <a:endParaRPr lang="zh-CN" altLang="en-US" sz="1600" b="1" dirty="0">
              <a:solidFill>
                <a:schemeClr val="tx1">
                  <a:lumMod val="65000"/>
                  <a:lumOff val="35000"/>
                </a:schemeClr>
              </a:solidFill>
            </a:endParaRPr>
          </a:p>
        </p:txBody>
      </p:sp>
      <p:pic>
        <p:nvPicPr>
          <p:cNvPr id="16" name="图片 15"/>
          <p:cNvPicPr>
            <a:picLocks noChangeAspect="1"/>
          </p:cNvPicPr>
          <p:nvPr/>
        </p:nvPicPr>
        <p:blipFill>
          <a:blip r:embed="rId2"/>
          <a:srcRect r="8925"/>
          <a:stretch>
            <a:fillRect/>
          </a:stretch>
        </p:blipFill>
        <p:spPr>
          <a:xfrm>
            <a:off x="751205" y="2377440"/>
            <a:ext cx="4762500" cy="3333750"/>
          </a:xfrm>
          <a:prstGeom prst="rect">
            <a:avLst/>
          </a:prstGeom>
        </p:spPr>
      </p:pic>
      <p:pic>
        <p:nvPicPr>
          <p:cNvPr id="17" name="图片 16"/>
          <p:cNvPicPr>
            <a:picLocks noChangeAspect="1"/>
          </p:cNvPicPr>
          <p:nvPr/>
        </p:nvPicPr>
        <p:blipFill>
          <a:blip r:embed="rId3"/>
          <a:stretch>
            <a:fillRect/>
          </a:stretch>
        </p:blipFill>
        <p:spPr>
          <a:xfrm>
            <a:off x="6265545" y="2377440"/>
            <a:ext cx="4610100" cy="333375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87325" y="306705"/>
            <a:ext cx="4949825" cy="808990"/>
          </a:xfrm>
        </p:spPr>
        <p:txBody>
          <a:bodyPr>
            <a:normAutofit/>
          </a:bodyPr>
          <a:lstStyle/>
          <a:p>
            <a:r>
              <a:rPr lang="zh-CN" dirty="0">
                <a:solidFill>
                  <a:schemeClr val="tx1"/>
                </a:solidFill>
                <a:effectLst>
                  <a:outerShdw blurRad="38100" dist="19050" dir="2700000" algn="tl" rotWithShape="0">
                    <a:schemeClr val="dk1">
                      <a:alpha val="40000"/>
                    </a:schemeClr>
                  </a:outerShdw>
                </a:effectLst>
              </a:rPr>
              <a:t>一、课题分析</a:t>
            </a:r>
            <a:endParaRPr lang="zh-CN" dirty="0">
              <a:solidFill>
                <a:schemeClr val="tx1"/>
              </a:solidFill>
              <a:effectLst>
                <a:outerShdw blurRad="38100" dist="19050" dir="2700000" algn="tl" rotWithShape="0">
                  <a:schemeClr val="dk1">
                    <a:alpha val="40000"/>
                  </a:schemeClr>
                </a:outerShdw>
              </a:effectLst>
            </a:endParaRPr>
          </a:p>
        </p:txBody>
      </p:sp>
      <p:pic>
        <p:nvPicPr>
          <p:cNvPr id="4" name="图片 3" descr="图标&#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10945613" y="65274"/>
            <a:ext cx="360443" cy="842674"/>
          </a:xfrm>
          <a:prstGeom prst="rect">
            <a:avLst/>
          </a:prstGeom>
        </p:spPr>
      </p:pic>
      <p:sp>
        <p:nvSpPr>
          <p:cNvPr id="7" name="标题 1"/>
          <p:cNvSpPr>
            <a:spLocks noGrp="1"/>
          </p:cNvSpPr>
          <p:nvPr/>
        </p:nvSpPr>
        <p:spPr>
          <a:xfrm>
            <a:off x="548005" y="1115695"/>
            <a:ext cx="2552700" cy="8089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tx1"/>
                </a:solidFill>
                <a:latin typeface="+mj-lt"/>
                <a:ea typeface="+mj-ea"/>
                <a:cs typeface="+mj-cs"/>
              </a:defRPr>
            </a:lvl1pPr>
          </a:lstStyle>
          <a:p>
            <a:r>
              <a:rPr lang="en-US" altLang="zh-CN" dirty="0">
                <a:solidFill>
                  <a:schemeClr val="bg1"/>
                </a:solidFill>
                <a:highlight>
                  <a:srgbClr val="008000"/>
                </a:highlight>
              </a:rPr>
              <a:t>1.</a:t>
            </a:r>
            <a:r>
              <a:rPr lang="zh-CN" altLang="en-US" dirty="0">
                <a:solidFill>
                  <a:schemeClr val="bg1"/>
                </a:solidFill>
                <a:highlight>
                  <a:srgbClr val="008000"/>
                </a:highlight>
              </a:rPr>
              <a:t>预检索</a:t>
            </a:r>
            <a:endParaRPr lang="zh-CN" altLang="en-US" dirty="0">
              <a:solidFill>
                <a:schemeClr val="bg1"/>
              </a:solidFill>
              <a:highlight>
                <a:srgbClr val="008000"/>
              </a:highlight>
            </a:endParaRPr>
          </a:p>
        </p:txBody>
      </p:sp>
      <p:sp>
        <p:nvSpPr>
          <p:cNvPr id="10" name="文本框 9"/>
          <p:cNvSpPr txBox="1"/>
          <p:nvPr/>
        </p:nvSpPr>
        <p:spPr>
          <a:xfrm>
            <a:off x="422910" y="1924685"/>
            <a:ext cx="11125200" cy="307340"/>
          </a:xfrm>
          <a:prstGeom prst="rect">
            <a:avLst/>
          </a:prstGeom>
          <a:noFill/>
        </p:spPr>
        <p:txBody>
          <a:bodyPr wrap="square" lIns="0" tIns="0" rIns="0" bIns="0" rtlCol="0">
            <a:spAutoFit/>
          </a:bodyPr>
          <a:p>
            <a:pPr algn="l">
              <a:buClrTx/>
              <a:buSzTx/>
              <a:buFontTx/>
            </a:pPr>
            <a:r>
              <a:rPr lang="zh-CN" altLang="en-US" sz="2000" dirty="0">
                <a:solidFill>
                  <a:schemeClr val="tx1">
                    <a:lumMod val="75000"/>
                    <a:lumOff val="25000"/>
                  </a:schemeClr>
                </a:solidFill>
                <a:latin typeface="+mj-ea"/>
                <a:ea typeface="+mj-ea"/>
              </a:rPr>
              <a:t>通过在超星发现系统中检索关键词：</a:t>
            </a:r>
            <a:r>
              <a:rPr lang="zh-CN" altLang="en-US" sz="2000" dirty="0">
                <a:solidFill>
                  <a:srgbClr val="FF0000"/>
                </a:solidFill>
                <a:latin typeface="+mj-ea"/>
                <a:ea typeface="+mj-ea"/>
              </a:rPr>
              <a:t>人工智能、智慧物流</a:t>
            </a:r>
            <a:r>
              <a:rPr lang="zh-CN" altLang="en-US" sz="2000" dirty="0">
                <a:solidFill>
                  <a:schemeClr val="tx1">
                    <a:lumMod val="75000"/>
                    <a:lumOff val="25000"/>
                  </a:schemeClr>
                </a:solidFill>
                <a:latin typeface="+mj-ea"/>
                <a:ea typeface="+mj-ea"/>
              </a:rPr>
              <a:t>，在可视化分析中，查看相关知识点如下：</a:t>
            </a:r>
            <a:endParaRPr lang="zh-CN" altLang="en-US" sz="2000" dirty="0">
              <a:solidFill>
                <a:schemeClr val="tx1">
                  <a:lumMod val="75000"/>
                  <a:lumOff val="25000"/>
                </a:schemeClr>
              </a:solidFill>
              <a:latin typeface="+mj-ea"/>
              <a:ea typeface="+mj-ea"/>
            </a:endParaRPr>
          </a:p>
        </p:txBody>
      </p:sp>
      <p:sp>
        <p:nvSpPr>
          <p:cNvPr id="11" name="文本框 10"/>
          <p:cNvSpPr txBox="1"/>
          <p:nvPr/>
        </p:nvSpPr>
        <p:spPr>
          <a:xfrm>
            <a:off x="865505" y="5711190"/>
            <a:ext cx="4341495" cy="1107440"/>
          </a:xfrm>
          <a:prstGeom prst="rect">
            <a:avLst/>
          </a:prstGeom>
          <a:noFill/>
        </p:spPr>
        <p:txBody>
          <a:bodyPr wrap="square" lIns="0" tIns="0" rIns="0" bIns="0">
            <a:spAutoFit/>
          </a:bodyPr>
          <a:p>
            <a:pPr algn="l">
              <a:lnSpc>
                <a:spcPct val="150000"/>
              </a:lnSpc>
              <a:buClrTx/>
              <a:buSzTx/>
              <a:buFontTx/>
            </a:pPr>
            <a:r>
              <a:rPr lang="zh-CN" altLang="en-US" sz="1600" b="1" dirty="0">
                <a:solidFill>
                  <a:schemeClr val="tx1">
                    <a:lumMod val="65000"/>
                    <a:lumOff val="35000"/>
                  </a:schemeClr>
                </a:solidFill>
              </a:rPr>
              <a:t>结合上图可以看出关键词</a:t>
            </a:r>
            <a:r>
              <a:rPr lang="zh-CN" altLang="en-US" sz="1600" b="1" dirty="0">
                <a:solidFill>
                  <a:srgbClr val="FF0000"/>
                </a:solidFill>
              </a:rPr>
              <a:t>人工智能</a:t>
            </a:r>
            <a:r>
              <a:rPr lang="zh-CN" altLang="en-US" sz="1600" b="1" dirty="0">
                <a:solidFill>
                  <a:schemeClr val="tx1">
                    <a:lumMod val="65000"/>
                    <a:lumOff val="35000"/>
                  </a:schemeClr>
                </a:solidFill>
              </a:rPr>
              <a:t>的相关知识点有：</a:t>
            </a:r>
            <a:r>
              <a:rPr lang="zh-CN" altLang="en-US" sz="1600" b="1" dirty="0">
                <a:solidFill>
                  <a:srgbClr val="FF0000"/>
                </a:solidFill>
              </a:rPr>
              <a:t>大数据、机器学习、深度学习、神经网络、遗传算法</a:t>
            </a:r>
            <a:r>
              <a:rPr lang="zh-CN" altLang="en-US" sz="1600" b="1" dirty="0">
                <a:solidFill>
                  <a:schemeClr val="tx1">
                    <a:lumMod val="65000"/>
                    <a:lumOff val="35000"/>
                  </a:schemeClr>
                </a:solidFill>
              </a:rPr>
              <a:t>等</a:t>
            </a:r>
            <a:r>
              <a:rPr lang="zh-CN" altLang="en-US" sz="1600" b="1" dirty="0">
                <a:solidFill>
                  <a:schemeClr val="tx1">
                    <a:lumMod val="65000"/>
                    <a:lumOff val="35000"/>
                  </a:schemeClr>
                </a:solidFill>
              </a:rPr>
              <a:t>。</a:t>
            </a:r>
            <a:endParaRPr lang="zh-CN" altLang="en-US" sz="1600" b="1" dirty="0">
              <a:solidFill>
                <a:schemeClr val="tx1">
                  <a:lumMod val="65000"/>
                  <a:lumOff val="35000"/>
                </a:schemeClr>
              </a:solidFill>
            </a:endParaRPr>
          </a:p>
        </p:txBody>
      </p:sp>
      <p:sp>
        <p:nvSpPr>
          <p:cNvPr id="14" name="文本框 13"/>
          <p:cNvSpPr txBox="1"/>
          <p:nvPr/>
        </p:nvSpPr>
        <p:spPr>
          <a:xfrm>
            <a:off x="6265545" y="5711190"/>
            <a:ext cx="4341495" cy="1107440"/>
          </a:xfrm>
          <a:prstGeom prst="rect">
            <a:avLst/>
          </a:prstGeom>
          <a:noFill/>
        </p:spPr>
        <p:txBody>
          <a:bodyPr wrap="square" lIns="0" tIns="0" rIns="0" bIns="0">
            <a:spAutoFit/>
          </a:bodyPr>
          <a:p>
            <a:pPr algn="l">
              <a:lnSpc>
                <a:spcPct val="150000"/>
              </a:lnSpc>
              <a:buClrTx/>
              <a:buSzTx/>
              <a:buFontTx/>
            </a:pPr>
            <a:r>
              <a:rPr lang="zh-CN" altLang="en-US" sz="1600" b="1" dirty="0">
                <a:solidFill>
                  <a:schemeClr val="tx1">
                    <a:lumMod val="65000"/>
                    <a:lumOff val="35000"/>
                  </a:schemeClr>
                </a:solidFill>
                <a:sym typeface="+mn-ea"/>
              </a:rPr>
              <a:t>结合上图可以看出关键词</a:t>
            </a:r>
            <a:r>
              <a:rPr lang="zh-CN" altLang="en-US" sz="1600" b="1" dirty="0">
                <a:solidFill>
                  <a:srgbClr val="FF0000"/>
                </a:solidFill>
                <a:sym typeface="+mn-ea"/>
              </a:rPr>
              <a:t>智慧物流</a:t>
            </a:r>
            <a:r>
              <a:rPr lang="zh-CN" altLang="en-US" sz="1600" b="1" dirty="0">
                <a:solidFill>
                  <a:schemeClr val="tx1">
                    <a:lumMod val="65000"/>
                    <a:lumOff val="35000"/>
                  </a:schemeClr>
                </a:solidFill>
                <a:sym typeface="+mn-ea"/>
              </a:rPr>
              <a:t>的相关知识点有：</a:t>
            </a:r>
            <a:r>
              <a:rPr lang="zh-CN" altLang="en-US" sz="1600" b="1" dirty="0">
                <a:solidFill>
                  <a:srgbClr val="FF0000"/>
                </a:solidFill>
                <a:sym typeface="+mn-ea"/>
              </a:rPr>
              <a:t>大数据、机器学习、深度学习、神经网络、遗传算法</a:t>
            </a:r>
            <a:r>
              <a:rPr lang="zh-CN" altLang="en-US" sz="1600" b="1" dirty="0">
                <a:solidFill>
                  <a:schemeClr val="tx1">
                    <a:lumMod val="65000"/>
                    <a:lumOff val="35000"/>
                  </a:schemeClr>
                </a:solidFill>
                <a:sym typeface="+mn-ea"/>
              </a:rPr>
              <a:t>等。</a:t>
            </a:r>
            <a:endParaRPr lang="zh-CN" altLang="en-US" sz="1600" b="1" dirty="0">
              <a:solidFill>
                <a:schemeClr val="tx1">
                  <a:lumMod val="65000"/>
                  <a:lumOff val="35000"/>
                </a:schemeClr>
              </a:solidFill>
            </a:endParaRPr>
          </a:p>
        </p:txBody>
      </p:sp>
      <p:pic>
        <p:nvPicPr>
          <p:cNvPr id="17" name="图片 16"/>
          <p:cNvPicPr>
            <a:picLocks noChangeAspect="1"/>
          </p:cNvPicPr>
          <p:nvPr/>
        </p:nvPicPr>
        <p:blipFill>
          <a:blip r:embed="rId2"/>
          <a:stretch>
            <a:fillRect/>
          </a:stretch>
        </p:blipFill>
        <p:spPr>
          <a:xfrm>
            <a:off x="690245" y="2280285"/>
            <a:ext cx="4592320" cy="3382645"/>
          </a:xfrm>
          <a:prstGeom prst="rect">
            <a:avLst/>
          </a:prstGeom>
        </p:spPr>
      </p:pic>
      <p:pic>
        <p:nvPicPr>
          <p:cNvPr id="18" name="图片 17"/>
          <p:cNvPicPr>
            <a:picLocks noChangeAspect="1"/>
          </p:cNvPicPr>
          <p:nvPr/>
        </p:nvPicPr>
        <p:blipFill>
          <a:blip r:embed="rId3"/>
          <a:stretch>
            <a:fillRect/>
          </a:stretch>
        </p:blipFill>
        <p:spPr>
          <a:xfrm>
            <a:off x="6147435" y="2280285"/>
            <a:ext cx="4459605" cy="3366770"/>
          </a:xfrm>
          <a:prstGeom prst="rect">
            <a:avLst/>
          </a:prstGeom>
        </p:spPr>
      </p:pic>
      <p:sp>
        <p:nvSpPr>
          <p:cNvPr id="8" name="矩形 7"/>
          <p:cNvSpPr/>
          <p:nvPr/>
        </p:nvSpPr>
        <p:spPr>
          <a:xfrm>
            <a:off x="3743960" y="4533265"/>
            <a:ext cx="588010" cy="604520"/>
          </a:xfrm>
          <a:prstGeom prst="rect">
            <a:avLst/>
          </a:prstGeom>
          <a:no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3" name="矩形 2"/>
          <p:cNvSpPr/>
          <p:nvPr/>
        </p:nvSpPr>
        <p:spPr>
          <a:xfrm>
            <a:off x="2742565" y="3041015"/>
            <a:ext cx="588010" cy="604520"/>
          </a:xfrm>
          <a:prstGeom prst="rect">
            <a:avLst/>
          </a:prstGeom>
          <a:no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5" name="矩形 4"/>
          <p:cNvSpPr/>
          <p:nvPr/>
        </p:nvSpPr>
        <p:spPr>
          <a:xfrm>
            <a:off x="8270875" y="3669030"/>
            <a:ext cx="588010" cy="604520"/>
          </a:xfrm>
          <a:prstGeom prst="rect">
            <a:avLst/>
          </a:prstGeom>
          <a:no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8858885" y="3126740"/>
            <a:ext cx="588010" cy="604520"/>
          </a:xfrm>
          <a:prstGeom prst="rect">
            <a:avLst/>
          </a:prstGeom>
          <a:no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187325" y="306705"/>
            <a:ext cx="4949825" cy="808990"/>
          </a:xfrm>
        </p:spPr>
        <p:txBody>
          <a:bodyPr>
            <a:normAutofit/>
          </a:bodyPr>
          <a:lstStyle/>
          <a:p>
            <a:r>
              <a:rPr lang="zh-CN" dirty="0">
                <a:solidFill>
                  <a:schemeClr val="tx1"/>
                </a:solidFill>
                <a:effectLst>
                  <a:outerShdw blurRad="38100" dist="19050" dir="2700000" algn="tl" rotWithShape="0">
                    <a:schemeClr val="dk1">
                      <a:alpha val="40000"/>
                    </a:schemeClr>
                  </a:outerShdw>
                </a:effectLst>
              </a:rPr>
              <a:t>一、课题分析</a:t>
            </a:r>
            <a:endParaRPr lang="zh-CN" dirty="0">
              <a:solidFill>
                <a:schemeClr val="tx1"/>
              </a:solidFill>
              <a:effectLst>
                <a:outerShdw blurRad="38100" dist="19050" dir="2700000" algn="tl" rotWithShape="0">
                  <a:schemeClr val="dk1">
                    <a:alpha val="40000"/>
                  </a:schemeClr>
                </a:outerShdw>
              </a:effectLst>
            </a:endParaRPr>
          </a:p>
        </p:txBody>
      </p:sp>
      <p:pic>
        <p:nvPicPr>
          <p:cNvPr id="4" name="图片 3" descr="图标&#10;&#10;描述已自动生成"/>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5400000">
            <a:off x="10945613" y="65274"/>
            <a:ext cx="360443" cy="842674"/>
          </a:xfrm>
          <a:prstGeom prst="rect">
            <a:avLst/>
          </a:prstGeom>
        </p:spPr>
      </p:pic>
      <p:sp>
        <p:nvSpPr>
          <p:cNvPr id="10" name="文本框 9"/>
          <p:cNvSpPr txBox="1"/>
          <p:nvPr/>
        </p:nvSpPr>
        <p:spPr>
          <a:xfrm>
            <a:off x="635000" y="1263015"/>
            <a:ext cx="10069195" cy="307340"/>
          </a:xfrm>
          <a:prstGeom prst="rect">
            <a:avLst/>
          </a:prstGeom>
          <a:noFill/>
        </p:spPr>
        <p:txBody>
          <a:bodyPr wrap="square" lIns="0" tIns="0" rIns="0" bIns="0" rtlCol="0">
            <a:spAutoFit/>
          </a:bodyPr>
          <a:p>
            <a:r>
              <a:rPr lang="zh-CN" altLang="en-US" sz="2000" dirty="0">
                <a:solidFill>
                  <a:schemeClr val="tx1">
                    <a:lumMod val="75000"/>
                    <a:lumOff val="25000"/>
                  </a:schemeClr>
                </a:solidFill>
                <a:latin typeface="+mj-ea"/>
                <a:ea typeface="+mj-ea"/>
              </a:rPr>
              <a:t>通过知网检索</a:t>
            </a:r>
            <a:r>
              <a:rPr lang="zh-CN" altLang="en-US" sz="2000" dirty="0">
                <a:solidFill>
                  <a:srgbClr val="FF0000"/>
                </a:solidFill>
                <a:latin typeface="+mj-ea"/>
                <a:ea typeface="+mj-ea"/>
              </a:rPr>
              <a:t>人工智能</a:t>
            </a:r>
            <a:r>
              <a:rPr lang="zh-CN" altLang="en-US" sz="2000" dirty="0">
                <a:solidFill>
                  <a:schemeClr val="tx1">
                    <a:lumMod val="75000"/>
                    <a:lumOff val="25000"/>
                  </a:schemeClr>
                </a:solidFill>
                <a:latin typeface="+mj-ea"/>
                <a:ea typeface="+mj-ea"/>
              </a:rPr>
              <a:t>，查看主要主题分布，如下所示：</a:t>
            </a:r>
            <a:endParaRPr lang="zh-CN" altLang="en-US" sz="2000" dirty="0">
              <a:solidFill>
                <a:schemeClr val="tx1">
                  <a:lumMod val="75000"/>
                  <a:lumOff val="25000"/>
                </a:schemeClr>
              </a:solidFill>
              <a:latin typeface="+mj-ea"/>
              <a:ea typeface="+mj-ea"/>
            </a:endParaRPr>
          </a:p>
        </p:txBody>
      </p:sp>
      <p:pic>
        <p:nvPicPr>
          <p:cNvPr id="3" name="图片 2"/>
          <p:cNvPicPr>
            <a:picLocks noChangeAspect="1"/>
          </p:cNvPicPr>
          <p:nvPr/>
        </p:nvPicPr>
        <p:blipFill>
          <a:blip r:embed="rId2"/>
          <a:stretch>
            <a:fillRect/>
          </a:stretch>
        </p:blipFill>
        <p:spPr>
          <a:xfrm>
            <a:off x="635000" y="1717675"/>
            <a:ext cx="9768840" cy="3970020"/>
          </a:xfrm>
          <a:prstGeom prst="rect">
            <a:avLst/>
          </a:prstGeom>
        </p:spPr>
      </p:pic>
      <p:sp>
        <p:nvSpPr>
          <p:cNvPr id="5" name="文本框 4"/>
          <p:cNvSpPr txBox="1"/>
          <p:nvPr/>
        </p:nvSpPr>
        <p:spPr>
          <a:xfrm>
            <a:off x="635000" y="5956300"/>
            <a:ext cx="10309860" cy="307340"/>
          </a:xfrm>
          <a:prstGeom prst="rect">
            <a:avLst/>
          </a:prstGeom>
          <a:noFill/>
        </p:spPr>
        <p:txBody>
          <a:bodyPr wrap="square" lIns="0" tIns="0" rIns="0" bIns="0" rtlCol="0">
            <a:spAutoFit/>
          </a:bodyPr>
          <a:p>
            <a:r>
              <a:rPr lang="zh-CN" altLang="en-US" sz="2000" dirty="0">
                <a:solidFill>
                  <a:schemeClr val="tx1">
                    <a:lumMod val="75000"/>
                    <a:lumOff val="25000"/>
                  </a:schemeClr>
                </a:solidFill>
                <a:latin typeface="+mj-ea"/>
                <a:ea typeface="+mj-ea"/>
              </a:rPr>
              <a:t>结合上图可以看出</a:t>
            </a:r>
            <a:r>
              <a:rPr lang="zh-CN" altLang="en-US" sz="2000" dirty="0">
                <a:solidFill>
                  <a:srgbClr val="FF0000"/>
                </a:solidFill>
                <a:latin typeface="+mj-ea"/>
                <a:ea typeface="+mj-ea"/>
              </a:rPr>
              <a:t>人工智能</a:t>
            </a:r>
            <a:r>
              <a:rPr lang="zh-CN" altLang="en-US" sz="2000" dirty="0">
                <a:solidFill>
                  <a:schemeClr val="tx1">
                    <a:lumMod val="75000"/>
                    <a:lumOff val="25000"/>
                  </a:schemeClr>
                </a:solidFill>
                <a:latin typeface="+mj-ea"/>
                <a:ea typeface="+mj-ea"/>
              </a:rPr>
              <a:t>的主要主题有：</a:t>
            </a:r>
            <a:r>
              <a:rPr lang="zh-CN" altLang="en-US" sz="2000" dirty="0">
                <a:solidFill>
                  <a:srgbClr val="FF0000"/>
                </a:solidFill>
                <a:latin typeface="+mj-ea"/>
                <a:ea typeface="+mj-ea"/>
              </a:rPr>
              <a:t>机器人、人工智能技术、深度学习、大数据</a:t>
            </a:r>
            <a:r>
              <a:rPr lang="zh-CN" altLang="en-US" sz="2000" dirty="0">
                <a:solidFill>
                  <a:schemeClr val="tx1">
                    <a:lumMod val="75000"/>
                    <a:lumOff val="25000"/>
                  </a:schemeClr>
                </a:solidFill>
                <a:latin typeface="+mj-ea"/>
                <a:ea typeface="+mj-ea"/>
              </a:rPr>
              <a:t>等</a:t>
            </a:r>
            <a:endParaRPr lang="zh-CN" altLang="en-US" sz="2000" dirty="0">
              <a:solidFill>
                <a:schemeClr val="tx1">
                  <a:lumMod val="75000"/>
                  <a:lumOff val="25000"/>
                </a:schemeClr>
              </a:solidFill>
              <a:latin typeface="+mj-ea"/>
              <a:ea typeface="+mj-ea"/>
            </a:endParaRPr>
          </a:p>
        </p:txBody>
      </p:sp>
      <p:sp>
        <p:nvSpPr>
          <p:cNvPr id="8" name="矩形 7"/>
          <p:cNvSpPr/>
          <p:nvPr/>
        </p:nvSpPr>
        <p:spPr>
          <a:xfrm>
            <a:off x="1979295" y="4724400"/>
            <a:ext cx="526415" cy="487680"/>
          </a:xfrm>
          <a:prstGeom prst="rect">
            <a:avLst/>
          </a:prstGeom>
          <a:no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3258185" y="4724400"/>
            <a:ext cx="511175" cy="604520"/>
          </a:xfrm>
          <a:prstGeom prst="rect">
            <a:avLst/>
          </a:prstGeom>
          <a:noFill/>
          <a:ln>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tags/tag1.xml><?xml version="1.0" encoding="utf-8"?>
<p:tagLst xmlns:p="http://schemas.openxmlformats.org/presentationml/2006/main">
  <p:tag name="KSO_WM_DIAGRAM_VIRTUALLY_FRAME" val="{&quot;height&quot;:221.3,&quot;left&quot;:159.25,&quot;top&quot;:210.6,&quot;width&quot;:635.45}"/>
</p:tagLst>
</file>

<file path=ppt/tags/tag1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64_3*m_h_i*1_1_2"/>
  <p:tag name="KSO_WM_TEMPLATE_CATEGORY" val="diagram"/>
  <p:tag name="KSO_WM_TEMPLATE_INDEX" val="20231064"/>
  <p:tag name="KSO_WM_UNIT_LAYERLEVEL" val="1_1_1"/>
  <p:tag name="KSO_WM_TAG_VERSION" val="3.0"/>
  <p:tag name="KSO_WM_DIAGRAM_GROUP_CODE" val="m1-1"/>
  <p:tag name="KSO_WM_UNIT_TYPE" val="m_h_i"/>
  <p:tag name="KSO_WM_UNIT_INDEX" val="1_1_2"/>
  <p:tag name="KSO_WM_DIAGRAM_MAX_ITEMCNT" val="6"/>
  <p:tag name="KSO_WM_DIAGRAM_MIN_ITEMCNT" val="2"/>
  <p:tag name="KSO_WM_DIAGRAM_VIRTUALLY_FRAME" val="{&quot;height&quot;:380.20001220703125,&quot;left&quot;:-24.749993896484376,&quot;top&quot;:112.67499389648438,&quot;width&quot;:915.999987792968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5"/>
  <p:tag name="KSO_WM_DIAGRAM_USE_COLOR_VALUE" val="{&quot;color_scheme&quot;:1,&quot;color_type&quot;:1,&quot;theme_color_indexes&quot;:[5,6,5,6,5,6]}"/>
</p:tagLst>
</file>

<file path=ppt/tags/tag1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64_3*m_h_i*1_3_2"/>
  <p:tag name="KSO_WM_TEMPLATE_CATEGORY" val="diagram"/>
  <p:tag name="KSO_WM_TEMPLATE_INDEX" val="20231064"/>
  <p:tag name="KSO_WM_UNIT_LAYERLEVEL" val="1_1_1"/>
  <p:tag name="KSO_WM_TAG_VERSION" val="3.0"/>
  <p:tag name="KSO_WM_DIAGRAM_GROUP_CODE" val="m1-1"/>
  <p:tag name="KSO_WM_UNIT_TYPE" val="m_h_i"/>
  <p:tag name="KSO_WM_UNIT_INDEX" val="1_3_2"/>
  <p:tag name="KSO_WM_DIAGRAM_MAX_ITEMCNT" val="6"/>
  <p:tag name="KSO_WM_DIAGRAM_MIN_ITEMCNT" val="2"/>
  <p:tag name="KSO_WM_DIAGRAM_VIRTUALLY_FRAME" val="{&quot;height&quot;:380.20001220703125,&quot;left&quot;:-24.749993896484376,&quot;top&quot;:112.67499389648438,&quot;width&quot;:915.999987792968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5"/>
  <p:tag name="KSO_WM_DIAGRAM_USE_COLOR_VALUE" val="{&quot;color_scheme&quot;:1,&quot;color_type&quot;:1,&quot;theme_color_indexes&quot;:[5,6,5,6,5,6]}"/>
</p:tagLst>
</file>

<file path=ppt/tags/tag1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64_3*m_h_i*1_4_5"/>
  <p:tag name="KSO_WM_TEMPLATE_CATEGORY" val="diagram"/>
  <p:tag name="KSO_WM_TEMPLATE_INDEX" val="20231064"/>
  <p:tag name="KSO_WM_UNIT_LAYERLEVEL" val="1_1_1"/>
  <p:tag name="KSO_WM_TAG_VERSION" val="3.0"/>
  <p:tag name="KSO_WM_DIAGRAM_GROUP_CODE" val="m1-1"/>
  <p:tag name="KSO_WM_UNIT_TYPE" val="m_h_i"/>
  <p:tag name="KSO_WM_UNIT_INDEX" val="1_4_5"/>
  <p:tag name="KSO_WM_DIAGRAM_MAX_ITEMCNT" val="6"/>
  <p:tag name="KSO_WM_DIAGRAM_MIN_ITEMCNT" val="2"/>
  <p:tag name="KSO_WM_DIAGRAM_VIRTUALLY_FRAME" val="{&quot;height&quot;:380.20001220703125,&quot;left&quot;:-24.749993896484376,&quot;top&quot;:112.67499389648438,&quot;width&quot;:915.999987792968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5"/>
  <p:tag name="KSO_WM_DIAGRAM_USE_COLOR_VALUE" val="{&quot;color_scheme&quot;:1,&quot;color_type&quot;:1,&quot;theme_color_indexes&quot;:[5,6,5,6,5,6]}"/>
</p:tagLst>
</file>

<file path=ppt/tags/tag1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64_3*m_h_i*1_2_2"/>
  <p:tag name="KSO_WM_TEMPLATE_CATEGORY" val="diagram"/>
  <p:tag name="KSO_WM_TEMPLATE_INDEX" val="20231064"/>
  <p:tag name="KSO_WM_UNIT_LAYERLEVEL" val="1_1_1"/>
  <p:tag name="KSO_WM_TAG_VERSION" val="3.0"/>
  <p:tag name="KSO_WM_DIAGRAM_GROUP_CODE" val="m1-1"/>
  <p:tag name="KSO_WM_UNIT_TYPE" val="m_h_i"/>
  <p:tag name="KSO_WM_UNIT_INDEX" val="1_2_2"/>
  <p:tag name="KSO_WM_DIAGRAM_MAX_ITEMCNT" val="6"/>
  <p:tag name="KSO_WM_DIAGRAM_MIN_ITEMCNT" val="2"/>
  <p:tag name="KSO_WM_DIAGRAM_VIRTUALLY_FRAME" val="{&quot;height&quot;:380.20001220703125,&quot;left&quot;:-24.749993896484376,&quot;top&quot;:112.67499389648438,&quot;width&quot;:915.9999877929688}"/>
  <p:tag name="KSO_WM_DIAGRAM_COLOR_MATCH_VALUE" val="{&quot;shape&quot;:{&quot;fill&quot;:{&quot;type&quot;:0},&quot;glow&quot;:{&quot;colorType&quot;:0},&quot;line&quot;:{&quot;solidLine&quot;:{&quot;brightness&quot;:0,&quot;colorType&quot;:1,&quot;foreColorIndex&quot;:5,&quot;transparency&quot;:0},&quot;type&quot;:1},&quot;shadow&quot;:{&quot;colorType&quot;:0},&quot;threeD&quot;:{&quot;curvedSurface&quot;:{&quot;brightness&quot;:0,&quot;colorType&quot;:2,&quot;rgb&quot;:&quot;#000000&quot;},&quot;depth&quot;:{&quot;colorType&quot;:0}}},&quot;text&quot;:{&quot;fill&quot;:{},&quot;glow&quot;:{},&quot;line&quot;:{},&quot;shadow&quot;:{},&quot;threeD&quot;:{}}}"/>
  <p:tag name="KSO_WM_DIAGRAM_VERSION" val="3"/>
  <p:tag name="KSO_WM_DIAGRAM_COLOR_TRICK" val="1"/>
  <p:tag name="KSO_WM_DIAGRAM_COLOR_TEXT_CAN_REMOVE" val="n"/>
  <p:tag name="KSO_WM_UNIT_LINE_FORE_SCHEMECOLOR_INDEX" val="5"/>
  <p:tag name="KSO_WM_DIAGRAM_USE_COLOR_VALUE" val="{&quot;color_scheme&quot;:1,&quot;color_type&quot;:1,&quot;theme_color_indexes&quot;:[5,6,5,6,5,6]}"/>
</p:tagLst>
</file>

<file path=ppt/tags/tag1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64_3*m_h_i*1_1_1"/>
  <p:tag name="KSO_WM_TEMPLATE_CATEGORY" val="diagram"/>
  <p:tag name="KSO_WM_TEMPLATE_INDEX" val="20231064"/>
  <p:tag name="KSO_WM_UNIT_LAYERLEVEL" val="1_1_1"/>
  <p:tag name="KSO_WM_TAG_VERSION" val="3.0"/>
  <p:tag name="KSO_WM_DIAGRAM_GROUP_CODE" val="m1-1"/>
  <p:tag name="KSO_WM_UNIT_TYPE" val="m_h_i"/>
  <p:tag name="KSO_WM_UNIT_INDEX" val="1_1_1"/>
  <p:tag name="KSO_WM_UNIT_SUBTYPE" val="d"/>
  <p:tag name="KSO_WM_DIAGRAM_MAX_ITEMCNT" val="6"/>
  <p:tag name="KSO_WM_DIAGRAM_MIN_ITEMCNT" val="2"/>
  <p:tag name="KSO_WM_DIAGRAM_VIRTUALLY_FRAME" val="{&quot;height&quot;:380.20001220703125,&quot;left&quot;:-24.749993896484376,&quot;top&quot;:112.67499389648438,&quot;width&quot;:915.9999877929688}"/>
  <p:tag name="KSO_WM_DIAGRAM_COLOR_MATCH_VALUE" val="{&quot;shape&quot;:{&quot;fill&quot;:{&quot;gradient&quot;:[{&quot;brightness&quot;:0.10000000149011612,&quot;colorType&quot;:1,&quot;foreColorIndex&quot;:5,&quot;pos&quot;:0,&quot;transparency&quot;:0},{&quot;brightness&quot;:0.30000001192092896,&quot;colorType&quot;:1,&quot;foreColorIndex&quot;:5,&quot;pos&quot;:0.699999988079071,&quot;transparency&quot;:0}],&quot;type&quot;:3},&quot;glow&quot;:{&quot;colorType&quot;:0},&quot;line&quot;:{&quot;type&quot;:0},&quot;shadow&quot;:{&quot;colorType&quot;:0},&quot;threeD&quot;:{&quot;curvedSurface&quot;:{&quot;brightness&quot;:0,&quot;colorType&quot;:2,&quot;rgb&quot;:&quot;#000000&quot;},&quot;depth&quot;:{&quot;colorType&quot;:0}}},&quot;text&quot;:{&quot;fill&quot;:{&quot;gradient&quot;:[{&quot;brightness&quot;:0,&quot;colorType&quot;:1,&quot;foreColorIndex&quot;:2,&quot;pos&quot;:0,&quot;transparency&quot;:0},{&quot;brightness&quot;:0,&quot;colorType&quot;:2,&quot;pos&quot;:1,&quot;rgb&quot;:&quot;#ffffff&quot;,&quot;transparency&quot;:0.2509799897670746}],&quot;type&quot;:3},&quot;glow&quot;:{&quot;colorType&quot;:0},&quot;line&quot;:{&quot;type&quot;:0},&quot;shadow&quot;:{&quot;brightness&quot;:0,&quot;colorType&quot;:1,&quot;foreColorIndex&quot;:5,&quot;transparency&quot;:0.5},&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3"/>
  <p:tag name="KSO_WM_UNIT_TEXT_FILL_TYPE" val="3"/>
  <p:tag name="KSO_WM_DIAGRAM_USE_COLOR_VALUE" val="{&quot;color_scheme&quot;:1,&quot;color_type&quot;:1,&quot;theme_color_indexes&quot;:[5,6,5,6,5,6]}"/>
</p:tagLst>
</file>

<file path=ppt/tags/tag1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64_3*m_h_i*1_2_1"/>
  <p:tag name="KSO_WM_TEMPLATE_CATEGORY" val="diagram"/>
  <p:tag name="KSO_WM_TEMPLATE_INDEX" val="20231064"/>
  <p:tag name="KSO_WM_UNIT_LAYERLEVEL" val="1_1_1"/>
  <p:tag name="KSO_WM_TAG_VERSION" val="3.0"/>
  <p:tag name="KSO_WM_DIAGRAM_GROUP_CODE" val="m1-1"/>
  <p:tag name="KSO_WM_UNIT_TYPE" val="m_h_i"/>
  <p:tag name="KSO_WM_UNIT_INDEX" val="1_2_1"/>
  <p:tag name="KSO_WM_UNIT_SUBTYPE" val="d"/>
  <p:tag name="KSO_WM_DIAGRAM_MAX_ITEMCNT" val="6"/>
  <p:tag name="KSO_WM_DIAGRAM_MIN_ITEMCNT" val="2"/>
  <p:tag name="KSO_WM_DIAGRAM_VIRTUALLY_FRAME" val="{&quot;height&quot;:380.20001220703125,&quot;left&quot;:-24.749993896484376,&quot;top&quot;:112.67499389648438,&quot;width&quot;:915.9999877929688}"/>
  <p:tag name="KSO_WM_DIAGRAM_COLOR_MATCH_VALUE" val="{&quot;shape&quot;:{&quot;fill&quot;:{&quot;gradient&quot;:[{&quot;brightness&quot;:0.10000000149011612,&quot;colorType&quot;:1,&quot;foreColorIndex&quot;:5,&quot;pos&quot;:0,&quot;transparency&quot;:0},{&quot;brightness&quot;:0.30000001192092896,&quot;colorType&quot;:1,&quot;foreColorIndex&quot;:5,&quot;pos&quot;:0.699999988079071,&quot;transparency&quot;:0}],&quot;type&quot;:3},&quot;glow&quot;:{&quot;colorType&quot;:0},&quot;line&quot;:{&quot;type&quot;:0},&quot;shadow&quot;:{&quot;colorType&quot;:0},&quot;threeD&quot;:{&quot;curvedSurface&quot;:{&quot;brightness&quot;:0,&quot;colorType&quot;:2,&quot;rgb&quot;:&quot;#000000&quot;},&quot;depth&quot;:{&quot;colorType&quot;:0}}},&quot;text&quot;:{&quot;fill&quot;:{&quot;gradient&quot;:[{&quot;brightness&quot;:0,&quot;colorType&quot;:1,&quot;foreColorIndex&quot;:2,&quot;pos&quot;:0,&quot;transparency&quot;:0},{&quot;brightness&quot;:0,&quot;colorType&quot;:2,&quot;pos&quot;:1,&quot;rgb&quot;:&quot;#ffffff&quot;,&quot;transparency&quot;:0.2509799897670746}],&quot;type&quot;:3},&quot;glow&quot;:{&quot;colorType&quot;:0},&quot;line&quot;:{&quot;type&quot;:0},&quot;shadow&quot;:{&quot;brightness&quot;:0,&quot;colorType&quot;:1,&quot;foreColorIndex&quot;:5,&quot;transparency&quot;:0.5},&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3"/>
  <p:tag name="KSO_WM_UNIT_TEXT_FILL_TYPE" val="3"/>
  <p:tag name="KSO_WM_DIAGRAM_USE_COLOR_VALUE" val="{&quot;color_scheme&quot;:1,&quot;color_type&quot;:1,&quot;theme_color_indexes&quot;:[5,6,5,6,5,6]}"/>
</p:tagLst>
</file>

<file path=ppt/tags/tag1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64_3*m_h_i*1_3_1"/>
  <p:tag name="KSO_WM_TEMPLATE_CATEGORY" val="diagram"/>
  <p:tag name="KSO_WM_TEMPLATE_INDEX" val="20231064"/>
  <p:tag name="KSO_WM_UNIT_LAYERLEVEL" val="1_1_1"/>
  <p:tag name="KSO_WM_TAG_VERSION" val="3.0"/>
  <p:tag name="KSO_WM_DIAGRAM_GROUP_CODE" val="m1-1"/>
  <p:tag name="KSO_WM_UNIT_TYPE" val="m_h_i"/>
  <p:tag name="KSO_WM_UNIT_INDEX" val="1_3_1"/>
  <p:tag name="KSO_WM_UNIT_SUBTYPE" val="d"/>
  <p:tag name="KSO_WM_DIAGRAM_MAX_ITEMCNT" val="6"/>
  <p:tag name="KSO_WM_DIAGRAM_MIN_ITEMCNT" val="2"/>
  <p:tag name="KSO_WM_DIAGRAM_VIRTUALLY_FRAME" val="{&quot;height&quot;:380.20001220703125,&quot;left&quot;:-24.749993896484376,&quot;top&quot;:112.67499389648438,&quot;width&quot;:915.9999877929688}"/>
  <p:tag name="KSO_WM_DIAGRAM_COLOR_MATCH_VALUE" val="{&quot;shape&quot;:{&quot;fill&quot;:{&quot;gradient&quot;:[{&quot;brightness&quot;:0.10000000149011612,&quot;colorType&quot;:1,&quot;foreColorIndex&quot;:5,&quot;pos&quot;:0,&quot;transparency&quot;:0},{&quot;brightness&quot;:0.30000001192092896,&quot;colorType&quot;:1,&quot;foreColorIndex&quot;:5,&quot;pos&quot;:0.699999988079071,&quot;transparency&quot;:0}],&quot;type&quot;:3},&quot;glow&quot;:{&quot;colorType&quot;:0},&quot;line&quot;:{&quot;type&quot;:0},&quot;shadow&quot;:{&quot;colorType&quot;:0},&quot;threeD&quot;:{&quot;curvedSurface&quot;:{&quot;brightness&quot;:0,&quot;colorType&quot;:2,&quot;rgb&quot;:&quot;#000000&quot;},&quot;depth&quot;:{&quot;colorType&quot;:0}}},&quot;text&quot;:{&quot;fill&quot;:{&quot;gradient&quot;:[{&quot;brightness&quot;:0,&quot;colorType&quot;:1,&quot;foreColorIndex&quot;:2,&quot;pos&quot;:0,&quot;transparency&quot;:0},{&quot;brightness&quot;:0,&quot;colorType&quot;:2,&quot;pos&quot;:1,&quot;rgb&quot;:&quot;#ffffff&quot;,&quot;transparency&quot;:0.2509799897670746}],&quot;type&quot;:3},&quot;glow&quot;:{&quot;colorType&quot;:0},&quot;line&quot;:{&quot;type&quot;:0},&quot;shadow&quot;:{&quot;brightness&quot;:0,&quot;colorType&quot;:1,&quot;foreColorIndex&quot;:5,&quot;transparency&quot;:0.5},&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3"/>
  <p:tag name="KSO_WM_UNIT_TEXT_FILL_TYPE" val="3"/>
  <p:tag name="KSO_WM_DIAGRAM_USE_COLOR_VALUE" val="{&quot;color_scheme&quot;:1,&quot;color_type&quot;:1,&quot;theme_color_indexes&quot;:[5,6,5,6,5,6]}"/>
</p:tagLst>
</file>

<file path=ppt/tags/tag17.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64_3*m_h_i*1_4_4"/>
  <p:tag name="KSO_WM_TEMPLATE_CATEGORY" val="diagram"/>
  <p:tag name="KSO_WM_TEMPLATE_INDEX" val="20231064"/>
  <p:tag name="KSO_WM_UNIT_LAYERLEVEL" val="1_1_1"/>
  <p:tag name="KSO_WM_TAG_VERSION" val="3.0"/>
  <p:tag name="KSO_WM_DIAGRAM_GROUP_CODE" val="m1-1"/>
  <p:tag name="KSO_WM_UNIT_TYPE" val="m_h_i"/>
  <p:tag name="KSO_WM_UNIT_INDEX" val="1_4_4"/>
  <p:tag name="KSO_WM_UNIT_SUBTYPE" val="d"/>
  <p:tag name="KSO_WM_DIAGRAM_MAX_ITEMCNT" val="6"/>
  <p:tag name="KSO_WM_DIAGRAM_MIN_ITEMCNT" val="2"/>
  <p:tag name="KSO_WM_DIAGRAM_VIRTUALLY_FRAME" val="{&quot;height&quot;:380.20001220703125,&quot;left&quot;:-24.749993896484376,&quot;top&quot;:112.67499389648438,&quot;width&quot;:915.9999877929688}"/>
  <p:tag name="KSO_WM_DIAGRAM_COLOR_MATCH_VALUE" val="{&quot;shape&quot;:{&quot;fill&quot;:{&quot;gradient&quot;:[{&quot;brightness&quot;:0.10000000149011612,&quot;colorType&quot;:1,&quot;foreColorIndex&quot;:5,&quot;pos&quot;:0,&quot;transparency&quot;:0},{&quot;brightness&quot;:0.30000001192092896,&quot;colorType&quot;:1,&quot;foreColorIndex&quot;:5,&quot;pos&quot;:0.699999988079071,&quot;transparency&quot;:0}],&quot;type&quot;:3},&quot;glow&quot;:{&quot;colorType&quot;:0},&quot;line&quot;:{&quot;type&quot;:0},&quot;shadow&quot;:{&quot;colorType&quot;:0},&quot;threeD&quot;:{&quot;curvedSurface&quot;:{&quot;brightness&quot;:0,&quot;colorType&quot;:2,&quot;rgb&quot;:&quot;#000000&quot;},&quot;depth&quot;:{&quot;colorType&quot;:0}}},&quot;text&quot;:{&quot;fill&quot;:{&quot;gradient&quot;:[{&quot;brightness&quot;:0,&quot;colorType&quot;:1,&quot;foreColorIndex&quot;:2,&quot;pos&quot;:0,&quot;transparency&quot;:0},{&quot;brightness&quot;:0,&quot;colorType&quot;:2,&quot;pos&quot;:1,&quot;rgb&quot;:&quot;#ffffff&quot;,&quot;transparency&quot;:0.2509799897670746}],&quot;type&quot;:3},&quot;glow&quot;:{&quot;colorType&quot;:0},&quot;line&quot;:{&quot;type&quot;:0},&quot;shadow&quot;:{&quot;brightness&quot;:0,&quot;colorType&quot;:1,&quot;foreColorIndex&quot;:5,&quot;transparency&quot;:0.5},&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3"/>
  <p:tag name="KSO_WM_UNIT_TEXT_FILL_TYPE" val="3"/>
  <p:tag name="KSO_WM_DIAGRAM_USE_COLOR_VALUE" val="{&quot;color_scheme&quot;:1,&quot;color_type&quot;:1,&quot;theme_color_indexes&quot;:[5,6,5,6,5,6]}"/>
</p:tagLst>
</file>

<file path=ppt/tags/tag1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64_3*m_h_i*1_2_3"/>
  <p:tag name="KSO_WM_TEMPLATE_CATEGORY" val="diagram"/>
  <p:tag name="KSO_WM_TEMPLATE_INDEX" val="20231064"/>
  <p:tag name="KSO_WM_UNIT_LAYERLEVEL" val="1_1_1"/>
  <p:tag name="KSO_WM_TAG_VERSION" val="3.0"/>
  <p:tag name="KSO_WM_DIAGRAM_GROUP_CODE" val="m1-1"/>
  <p:tag name="KSO_WM_UNIT_TYPE" val="m_h_i"/>
  <p:tag name="KSO_WM_UNIT_INDEX" val="1_2_3"/>
  <p:tag name="KSO_WM_DIAGRAM_MAX_ITEMCNT" val="6"/>
  <p:tag name="KSO_WM_DIAGRAM_MIN_ITEMCNT" val="2"/>
  <p:tag name="KSO_WM_DIAGRAM_VIRTUALLY_FRAME" val="{&quot;height&quot;:380.20001220703125,&quot;left&quot;:-24.749993896484376,&quot;top&quot;:112.67499389648438,&quot;width&quot;:915.9999877929688}"/>
  <p:tag name="KSO_WM_DIAGRAM_COLOR_MATCH_VALUE" val="{&quot;shape&quot;:{&quot;fill&quot;:{&quot;gradient&quot;:[{&quot;brightness&quot;:0,&quot;colorType&quot;:1,&quot;foreColorIndex&quot;:5,&quot;pos&quot;:1,&quot;transparency&quot;:0},{&quot;brightness&quot;:-0.10000000149011612,&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3"/>
  <p:tag name="KSO_WM_DIAGRAM_USE_COLOR_VALUE" val="{&quot;color_scheme&quot;:1,&quot;color_type&quot;:1,&quot;theme_color_indexes&quot;:[5,6,5,6,5,6]}"/>
</p:tagLst>
</file>

<file path=ppt/tags/tag19.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64_3*m_h_i*1_3_3"/>
  <p:tag name="KSO_WM_TEMPLATE_CATEGORY" val="diagram"/>
  <p:tag name="KSO_WM_TEMPLATE_INDEX" val="20231064"/>
  <p:tag name="KSO_WM_UNIT_LAYERLEVEL" val="1_1_1"/>
  <p:tag name="KSO_WM_TAG_VERSION" val="3.0"/>
  <p:tag name="KSO_WM_DIAGRAM_GROUP_CODE" val="m1-1"/>
  <p:tag name="KSO_WM_UNIT_TYPE" val="m_h_i"/>
  <p:tag name="KSO_WM_UNIT_INDEX" val="1_3_3"/>
  <p:tag name="KSO_WM_DIAGRAM_MAX_ITEMCNT" val="6"/>
  <p:tag name="KSO_WM_DIAGRAM_MIN_ITEMCNT" val="2"/>
  <p:tag name="KSO_WM_DIAGRAM_VIRTUALLY_FRAME" val="{&quot;height&quot;:380.20001220703125,&quot;left&quot;:-24.749993896484376,&quot;top&quot;:112.67499389648438,&quot;width&quot;:915.9999877929688}"/>
  <p:tag name="KSO_WM_DIAGRAM_COLOR_MATCH_VALUE" val="{&quot;shape&quot;:{&quot;fill&quot;:{&quot;gradient&quot;:[{&quot;brightness&quot;:0,&quot;colorType&quot;:1,&quot;foreColorIndex&quot;:5,&quot;pos&quot;:1,&quot;transparency&quot;:0},{&quot;brightness&quot;:-0.10000000149011612,&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3"/>
  <p:tag name="KSO_WM_DIAGRAM_USE_COLOR_VALUE" val="{&quot;color_scheme&quot;:1,&quot;color_type&quot;:1,&quot;theme_color_indexes&quot;:[5,6,5,6,5,6]}"/>
</p:tagLst>
</file>

<file path=ppt/tags/tag2.xml><?xml version="1.0" encoding="utf-8"?>
<p:tagLst xmlns:p="http://schemas.openxmlformats.org/presentationml/2006/main">
  <p:tag name="KSO_WM_DIAGRAM_VIRTUALLY_FRAME" val="{&quot;height&quot;:221.3,&quot;left&quot;:159.25,&quot;top&quot;:210.6,&quot;width&quot;:635.45}"/>
</p:tagLst>
</file>

<file path=ppt/tags/tag20.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64_3*m_h_i*1_4_3"/>
  <p:tag name="KSO_WM_TEMPLATE_CATEGORY" val="diagram"/>
  <p:tag name="KSO_WM_TEMPLATE_INDEX" val="20231064"/>
  <p:tag name="KSO_WM_UNIT_LAYERLEVEL" val="1_1_1"/>
  <p:tag name="KSO_WM_TAG_VERSION" val="3.0"/>
  <p:tag name="KSO_WM_DIAGRAM_GROUP_CODE" val="m1-1"/>
  <p:tag name="KSO_WM_UNIT_TYPE" val="m_h_i"/>
  <p:tag name="KSO_WM_UNIT_INDEX" val="1_4_3"/>
  <p:tag name="KSO_WM_DIAGRAM_MAX_ITEMCNT" val="6"/>
  <p:tag name="KSO_WM_DIAGRAM_MIN_ITEMCNT" val="2"/>
  <p:tag name="KSO_WM_DIAGRAM_VIRTUALLY_FRAME" val="{&quot;height&quot;:380.20001220703125,&quot;left&quot;:-24.749993896484376,&quot;top&quot;:112.67499389648438,&quot;width&quot;:915.9999877929688}"/>
  <p:tag name="KSO_WM_DIAGRAM_COLOR_MATCH_VALUE" val="{&quot;shape&quot;:{&quot;fill&quot;:{&quot;gradient&quot;:[{&quot;brightness&quot;:0,&quot;colorType&quot;:1,&quot;foreColorIndex&quot;:5,&quot;pos&quot;:1,&quot;transparency&quot;:0},{&quot;brightness&quot;:-0.10000000149011612,&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3"/>
  <p:tag name="KSO_WM_DIAGRAM_USE_COLOR_VALUE" val="{&quot;color_scheme&quot;:1,&quot;color_type&quot;:1,&quot;theme_color_indexes&quot;:[5,6,5,6,5,6]}"/>
</p:tagLst>
</file>

<file path=ppt/tags/tag2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64_3*m_h_i*1_4_2"/>
  <p:tag name="KSO_WM_TEMPLATE_CATEGORY" val="diagram"/>
  <p:tag name="KSO_WM_TEMPLATE_INDEX" val="20231064"/>
  <p:tag name="KSO_WM_UNIT_LAYERLEVEL" val="1_1_1"/>
  <p:tag name="KSO_WM_TAG_VERSION" val="3.0"/>
  <p:tag name="KSO_WM_DIAGRAM_GROUP_CODE" val="m1-1"/>
  <p:tag name="KSO_WM_UNIT_TYPE" val="m_h_i"/>
  <p:tag name="KSO_WM_UNIT_INDEX" val="1_4_2"/>
  <p:tag name="KSO_WM_DIAGRAM_MAX_ITEMCNT" val="6"/>
  <p:tag name="KSO_WM_DIAGRAM_MIN_ITEMCNT" val="2"/>
  <p:tag name="KSO_WM_DIAGRAM_VIRTUALLY_FRAME" val="{&quot;height&quot;:380.20001220703125,&quot;left&quot;:-24.749993896484376,&quot;top&quot;:112.67499389648438,&quot;width&quot;:915.9999877929688}"/>
  <p:tag name="KSO_WM_DIAGRAM_COLOR_MATCH_VALUE" val="{&quot;shape&quot;:{&quot;fill&quot;:{&quot;gradient&quot;:[{&quot;brightness&quot;:0,&quot;colorType&quot;:1,&quot;foreColorIndex&quot;:5,&quot;pos&quot;:1,&quot;transparency&quot;:0},{&quot;brightness&quot;:-0.10000000149011612,&quot;colorType&quot;:1,&quot;foreColorIndex&quot;:5,&quot;pos&quot;:0,&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3"/>
  <p:tag name="KSO_WM_DIAGRAM_USE_COLOR_VALUE" val="{&quot;color_scheme&quot;:1,&quot;color_type&quot;:1,&quot;theme_color_indexes&quot;:[5,6,5,6,5,6]}"/>
</p:tagLst>
</file>

<file path=ppt/tags/tag2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064_3*m_h_i*1_4_1"/>
  <p:tag name="KSO_WM_TEMPLATE_CATEGORY" val="diagram"/>
  <p:tag name="KSO_WM_TEMPLATE_INDEX" val="20231064"/>
  <p:tag name="KSO_WM_UNIT_LAYERLEVEL" val="1_1_1"/>
  <p:tag name="KSO_WM_TAG_VERSION" val="3.0"/>
  <p:tag name="KSO_WM_DIAGRAM_GROUP_CODE" val="m1-1"/>
  <p:tag name="KSO_WM_UNIT_TYPE" val="m_h_i"/>
  <p:tag name="KSO_WM_UNIT_INDEX" val="1_4_1"/>
  <p:tag name="KSO_WM_DIAGRAM_MAX_ITEMCNT" val="6"/>
  <p:tag name="KSO_WM_DIAGRAM_MIN_ITEMCNT" val="2"/>
  <p:tag name="KSO_WM_DIAGRAM_VIRTUALLY_FRAME" val="{&quot;height&quot;:380.20001220703125,&quot;left&quot;:-24.749993896484376,&quot;top&quot;:112.67499389648438,&quot;width&quot;:915.9999877929688}"/>
  <p:tag name="KSO_WM_DIAGRAM_COLOR_MATCH_VALUE" val="{&quot;shape&quot;:{&quot;fill&quot;:{&quot;gradient&quot;:[{&quot;brightness&quot;:0,&quot;colorType&quot;:1,&quot;foreColorIndex&quot;:5,&quot;pos&quot;:0,&quot;transparency&quot;:0},{&quot;brightness&quot;:-0.10000000149011612,&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3"/>
  <p:tag name="KSO_WM_DIAGRAM_USE_COLOR_VALUE" val="{&quot;color_scheme&quot;:1,&quot;color_type&quot;:1,&quot;theme_color_indexes&quot;:[5,6,5,6,5,6]}"/>
</p:tagLst>
</file>

<file path=ppt/tags/tag2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m_h_f"/>
  <p:tag name="KSO_WM_UNIT_INDEX" val="1_2_1"/>
  <p:tag name="KSO_WM_UNIT_ID" val="diagram20231064_3*m_h_f*1_2_1"/>
  <p:tag name="KSO_WM_TEMPLATE_CATEGORY" val="diagram"/>
  <p:tag name="KSO_WM_TEMPLATE_INDEX" val="20231064"/>
  <p:tag name="KSO_WM_UNIT_LAYERLEVEL" val="1_1_1"/>
  <p:tag name="KSO_WM_TAG_VERSION" val="3.0"/>
  <p:tag name="KSO_WM_BEAUTIFY_FLAG" val="#wm#"/>
  <p:tag name="KSO_WM_DIAGRAM_GROUP_CODE" val="m1-1"/>
  <p:tag name="KSO_WM_UNIT_VALUE" val="33"/>
  <p:tag name="KSO_WM_DIAGRAM_MAX_ITEMCNT" val="6"/>
  <p:tag name="KSO_WM_DIAGRAM_MIN_ITEMCNT" val="2"/>
  <p:tag name="KSO_WM_DIAGRAM_VIRTUALLY_FRAME" val="{&quot;height&quot;:380.20001220703125,&quot;left&quot;:-24.749993896484376,&quot;top&quot;:112.67499389648438,&quot;width&quot;:915.9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PRESET_TEXT" val="单击此处输入你的智能图形项正文"/>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4.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m_h_f"/>
  <p:tag name="KSO_WM_UNIT_INDEX" val="1_1_1"/>
  <p:tag name="KSO_WM_UNIT_ID" val="diagram20231064_3*m_h_f*1_1_1"/>
  <p:tag name="KSO_WM_TEMPLATE_CATEGORY" val="diagram"/>
  <p:tag name="KSO_WM_TEMPLATE_INDEX" val="20231064"/>
  <p:tag name="KSO_WM_UNIT_LAYERLEVEL" val="1_1_1"/>
  <p:tag name="KSO_WM_TAG_VERSION" val="3.0"/>
  <p:tag name="KSO_WM_BEAUTIFY_FLAG" val="#wm#"/>
  <p:tag name="KSO_WM_DIAGRAM_GROUP_CODE" val="m1-1"/>
  <p:tag name="KSO_WM_UNIT_VALUE" val="33"/>
  <p:tag name="KSO_WM_DIAGRAM_MAX_ITEMCNT" val="6"/>
  <p:tag name="KSO_WM_DIAGRAM_MIN_ITEMCNT" val="2"/>
  <p:tag name="KSO_WM_DIAGRAM_VIRTUALLY_FRAME" val="{&quot;height&quot;:380.20001220703125,&quot;left&quot;:-24.749993896484376,&quot;top&quot;:112.67499389648438,&quot;width&quot;:915.9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PRESET_TEXT" val="单击此处输入你的智能图形项正文"/>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m_h_a"/>
  <p:tag name="KSO_WM_UNIT_INDEX" val="1_2_1"/>
  <p:tag name="KSO_WM_UNIT_ID" val="diagram20231064_3*m_h_a*1_2_1"/>
  <p:tag name="KSO_WM_TEMPLATE_CATEGORY" val="diagram"/>
  <p:tag name="KSO_WM_TEMPLATE_INDEX" val="20231064"/>
  <p:tag name="KSO_WM_UNIT_LAYERLEVEL" val="1_1_1"/>
  <p:tag name="KSO_WM_TAG_VERSION" val="3.0"/>
  <p:tag name="KSO_WM_BEAUTIFY_FLAG" val="#wm#"/>
  <p:tag name="KSO_WM_DIAGRAM_GROUP_CODE" val="m1-1"/>
  <p:tag name="KSO_WM_DIAGRAM_MAX_ITEMCNT" val="6"/>
  <p:tag name="KSO_WM_DIAGRAM_MIN_ITEMCNT" val="2"/>
  <p:tag name="KSO_WM_DIAGRAM_VIRTUALLY_FRAME" val="{&quot;height&quot;:380.20001220703125,&quot;left&quot;:-24.749993896484376,&quot;top&quot;:112.67499389648438,&quot;width&quot;:915.9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4"/>
  <p:tag name="KSO_WM_DIAGRAM_VERSION" val="3"/>
  <p:tag name="KSO_WM_DIAGRAM_COLOR_TRICK" val="1"/>
  <p:tag name="KSO_WM_DIAGRAM_COLOR_TEXT_CAN_REMOVE" val="n"/>
  <p:tag name="KSO_WM_UNIT_PRESET_TEXT" val="添加项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m_h_a"/>
  <p:tag name="KSO_WM_UNIT_INDEX" val="1_1_1"/>
  <p:tag name="KSO_WM_UNIT_ID" val="diagram20231064_3*m_h_a*1_1_1"/>
  <p:tag name="KSO_WM_TEMPLATE_CATEGORY" val="diagram"/>
  <p:tag name="KSO_WM_TEMPLATE_INDEX" val="20231064"/>
  <p:tag name="KSO_WM_UNIT_LAYERLEVEL" val="1_1_1"/>
  <p:tag name="KSO_WM_TAG_VERSION" val="3.0"/>
  <p:tag name="KSO_WM_BEAUTIFY_FLAG" val="#wm#"/>
  <p:tag name="KSO_WM_DIAGRAM_GROUP_CODE" val="m1-1"/>
  <p:tag name="KSO_WM_DIAGRAM_MAX_ITEMCNT" val="6"/>
  <p:tag name="KSO_WM_DIAGRAM_MIN_ITEMCNT" val="2"/>
  <p:tag name="KSO_WM_DIAGRAM_VIRTUALLY_FRAME" val="{&quot;height&quot;:380.20001220703125,&quot;left&quot;:-24.749993896484376,&quot;top&quot;:112.67499389648438,&quot;width&quot;:915.9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4"/>
  <p:tag name="KSO_WM_DIAGRAM_VERSION" val="3"/>
  <p:tag name="KSO_WM_DIAGRAM_COLOR_TRICK" val="1"/>
  <p:tag name="KSO_WM_DIAGRAM_COLOR_TEXT_CAN_REMOVE" val="n"/>
  <p:tag name="KSO_WM_UNIT_PRESET_TEXT" val="添加项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7.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m_h_f"/>
  <p:tag name="KSO_WM_UNIT_INDEX" val="1_4_1"/>
  <p:tag name="KSO_WM_UNIT_ID" val="diagram20231064_3*m_h_f*1_4_1"/>
  <p:tag name="KSO_WM_TEMPLATE_CATEGORY" val="diagram"/>
  <p:tag name="KSO_WM_TEMPLATE_INDEX" val="20231064"/>
  <p:tag name="KSO_WM_UNIT_LAYERLEVEL" val="1_1_1"/>
  <p:tag name="KSO_WM_TAG_VERSION" val="3.0"/>
  <p:tag name="KSO_WM_DIAGRAM_GROUP_CODE" val="m1-1"/>
  <p:tag name="KSO_WM_UNIT_VALUE" val="33"/>
  <p:tag name="KSO_WM_DIAGRAM_MAX_ITEMCNT" val="6"/>
  <p:tag name="KSO_WM_DIAGRAM_MIN_ITEMCNT" val="2"/>
  <p:tag name="KSO_WM_DIAGRAM_VIRTUALLY_FRAME" val="{&quot;height&quot;:380.20001220703125,&quot;left&quot;:-28.799993896484374,&quot;top&quot;:78.57499389648437,&quot;width&quot;:915.9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PRESET_TEXT" val="单击此处输入你的智能图形项正文"/>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m_h_a"/>
  <p:tag name="KSO_WM_UNIT_INDEX" val="1_4_1"/>
  <p:tag name="KSO_WM_UNIT_ID" val="diagram20231064_3*m_h_a*1_4_1"/>
  <p:tag name="KSO_WM_TEMPLATE_CATEGORY" val="diagram"/>
  <p:tag name="KSO_WM_TEMPLATE_INDEX" val="20231064"/>
  <p:tag name="KSO_WM_UNIT_LAYERLEVEL" val="1_1_1"/>
  <p:tag name="KSO_WM_TAG_VERSION" val="3.0"/>
  <p:tag name="KSO_WM_DIAGRAM_GROUP_CODE" val="m1-1"/>
  <p:tag name="KSO_WM_DIAGRAM_MAX_ITEMCNT" val="6"/>
  <p:tag name="KSO_WM_DIAGRAM_MIN_ITEMCNT" val="2"/>
  <p:tag name="KSO_WM_DIAGRAM_VIRTUALLY_FRAME" val="{&quot;height&quot;:380.20001220703125,&quot;left&quot;:-28.799993896484374,&quot;top&quot;:78.57499389648437,&quot;width&quot;:915.9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4"/>
  <p:tag name="KSO_WM_DIAGRAM_VERSION" val="3"/>
  <p:tag name="KSO_WM_DIAGRAM_COLOR_TRICK" val="1"/>
  <p:tag name="KSO_WM_DIAGRAM_COLOR_TEXT_CAN_REMOVE" val="n"/>
  <p:tag name="KSO_WM_UNIT_PRESET_TEXT" val="添加项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29.xml><?xml version="1.0" encoding="utf-8"?>
<p:tagLst xmlns:p="http://schemas.openxmlformats.org/presentationml/2006/main">
  <p:tag name="ISLIDE.GUIDESSETTING" val="{&quot;Id&quot;:&quot;3e965e5c-580a-4e41-9024-fa73f0a64bf6&quot;,&quot;Name&quot;:null,&quot;Kind&quot;:&quot;Custom&quot;,&quot;OldGuidesSetting&quot;:{&quot;HeaderHeight&quot;:15.0,&quot;FooterHeight&quot;:9.0,&quot;SideMargin&quot;:5.5,&quot;TopMargin&quot;:0.0,&quot;BottomMargin&quot;:0.0,&quot;IntervalMargin&quot;:1.5}}"/>
  <p:tag name="COMMONDATA" val="eyJoZGlkIjoiNTQ0MDc3NzBkNTM1ZjYzYmNhY2VjZGI2NTUwOWI0NjkifQ=="/>
  <p:tag name="KSO_WPP_MARK_KEY" val="cdb62dbc-26fa-4f18-a9a7-9745f3bd2148"/>
  <p:tag name="resource_record_key" val="{&quot;70&quot;:[3314121]}"/>
  <p:tag name="commondata" val="eyJjb3VudCI6MSwiaGRpZCI6IjVlYzk5YWQ2Y2Y4OGY5ZTkyOWVjYzliZGI1YzMwMjA3IiwidXNlckNvdW50IjoxfQ=="/>
</p:tagLst>
</file>

<file path=ppt/tags/tag3.xml><?xml version="1.0" encoding="utf-8"?>
<p:tagLst xmlns:p="http://schemas.openxmlformats.org/presentationml/2006/main">
  <p:tag name="KSO_WM_DIAGRAM_VIRTUALLY_FRAME" val="{&quot;height&quot;:221.3,&quot;left&quot;:159.25,&quot;top&quot;:210.6,&quot;width&quot;:635.45}"/>
</p:tagLst>
</file>

<file path=ppt/tags/tag4.xml><?xml version="1.0" encoding="utf-8"?>
<p:tagLst xmlns:p="http://schemas.openxmlformats.org/presentationml/2006/main">
  <p:tag name="KSO_WM_DIAGRAM_VIRTUALLY_FRAME" val="{&quot;height&quot;:221.3,&quot;left&quot;:159.25,&quot;top&quot;:210.6,&quot;width&quot;:635.45}"/>
</p:tagLst>
</file>

<file path=ppt/tags/tag5.xml><?xml version="1.0" encoding="utf-8"?>
<p:tagLst xmlns:p="http://schemas.openxmlformats.org/presentationml/2006/main">
  <p:tag name="KSO_WM_DIAGRAM_VIRTUALLY_FRAME" val="{&quot;height&quot;:221.3,&quot;left&quot;:159.25,&quot;top&quot;:210.6,&quot;width&quot;:635.45}"/>
</p:tagLst>
</file>

<file path=ppt/tags/tag6.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m_h_f"/>
  <p:tag name="KSO_WM_UNIT_INDEX" val="1_4_1"/>
  <p:tag name="KSO_WM_UNIT_ID" val="diagram20231064_3*m_h_f*1_4_1"/>
  <p:tag name="KSO_WM_TEMPLATE_CATEGORY" val="diagram"/>
  <p:tag name="KSO_WM_TEMPLATE_INDEX" val="20231064"/>
  <p:tag name="KSO_WM_UNIT_LAYERLEVEL" val="1_1_1"/>
  <p:tag name="KSO_WM_TAG_VERSION" val="3.0"/>
  <p:tag name="KSO_WM_BEAUTIFY_FLAG" val="#wm#"/>
  <p:tag name="KSO_WM_DIAGRAM_GROUP_CODE" val="m1-1"/>
  <p:tag name="KSO_WM_UNIT_VALUE" val="33"/>
  <p:tag name="KSO_WM_DIAGRAM_MAX_ITEMCNT" val="6"/>
  <p:tag name="KSO_WM_DIAGRAM_MIN_ITEMCNT" val="2"/>
  <p:tag name="KSO_WM_DIAGRAM_VIRTUALLY_FRAME" val="{&quot;height&quot;:380.20001220703125,&quot;left&quot;:-24.749993896484376,&quot;top&quot;:112.67499389648438,&quot;width&quot;:915.9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PRESET_TEXT" val="单击此处输入你的智能图形项正文"/>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7.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m_h_a"/>
  <p:tag name="KSO_WM_UNIT_INDEX" val="1_4_1"/>
  <p:tag name="KSO_WM_UNIT_ID" val="diagram20231064_3*m_h_a*1_4_1"/>
  <p:tag name="KSO_WM_TEMPLATE_CATEGORY" val="diagram"/>
  <p:tag name="KSO_WM_TEMPLATE_INDEX" val="20231064"/>
  <p:tag name="KSO_WM_UNIT_LAYERLEVEL" val="1_1_1"/>
  <p:tag name="KSO_WM_TAG_VERSION" val="3.0"/>
  <p:tag name="KSO_WM_BEAUTIFY_FLAG" val="#wm#"/>
  <p:tag name="KSO_WM_DIAGRAM_GROUP_CODE" val="m1-1"/>
  <p:tag name="KSO_WM_DIAGRAM_MAX_ITEMCNT" val="6"/>
  <p:tag name="KSO_WM_DIAGRAM_MIN_ITEMCNT" val="2"/>
  <p:tag name="KSO_WM_DIAGRAM_VIRTUALLY_FRAME" val="{&quot;height&quot;:380.20001220703125,&quot;left&quot;:-24.749993896484376,&quot;top&quot;:112.67499389648438,&quot;width&quot;:915.9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4"/>
  <p:tag name="KSO_WM_DIAGRAM_VERSION" val="3"/>
  <p:tag name="KSO_WM_DIAGRAM_COLOR_TRICK" val="1"/>
  <p:tag name="KSO_WM_DIAGRAM_COLOR_TEXT_CAN_REMOVE" val="n"/>
  <p:tag name="KSO_WM_UNIT_PRESET_TEXT" val="添加项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8.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UNIT_TYPE" val="m_h_f"/>
  <p:tag name="KSO_WM_UNIT_INDEX" val="1_3_1"/>
  <p:tag name="KSO_WM_UNIT_ID" val="diagram20231064_3*m_h_f*1_3_1"/>
  <p:tag name="KSO_WM_TEMPLATE_CATEGORY" val="diagram"/>
  <p:tag name="KSO_WM_TEMPLATE_INDEX" val="20231064"/>
  <p:tag name="KSO_WM_UNIT_LAYERLEVEL" val="1_1_1"/>
  <p:tag name="KSO_WM_TAG_VERSION" val="3.0"/>
  <p:tag name="KSO_WM_BEAUTIFY_FLAG" val="#wm#"/>
  <p:tag name="KSO_WM_DIAGRAM_GROUP_CODE" val="m1-1"/>
  <p:tag name="KSO_WM_UNIT_VALUE" val="33"/>
  <p:tag name="KSO_WM_DIAGRAM_MAX_ITEMCNT" val="6"/>
  <p:tag name="KSO_WM_DIAGRAM_MIN_ITEMCNT" val="2"/>
  <p:tag name="KSO_WM_DIAGRAM_VIRTUALLY_FRAME" val="{&quot;height&quot;:380.20001220703125,&quot;left&quot;:-24.749993896484376,&quot;top&quot;:112.67499389648438,&quot;width&quot;:915.9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PRESET_TEXT" val="单击此处输入你的智能图形项正文"/>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9.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m_h_a"/>
  <p:tag name="KSO_WM_UNIT_INDEX" val="1_3_1"/>
  <p:tag name="KSO_WM_UNIT_ID" val="diagram20231064_3*m_h_a*1_3_1"/>
  <p:tag name="KSO_WM_TEMPLATE_CATEGORY" val="diagram"/>
  <p:tag name="KSO_WM_TEMPLATE_INDEX" val="20231064"/>
  <p:tag name="KSO_WM_UNIT_LAYERLEVEL" val="1_1_1"/>
  <p:tag name="KSO_WM_TAG_VERSION" val="3.0"/>
  <p:tag name="KSO_WM_BEAUTIFY_FLAG" val="#wm#"/>
  <p:tag name="KSO_WM_DIAGRAM_GROUP_CODE" val="m1-1"/>
  <p:tag name="KSO_WM_DIAGRAM_MAX_ITEMCNT" val="6"/>
  <p:tag name="KSO_WM_DIAGRAM_MIN_ITEMCNT" val="2"/>
  <p:tag name="KSO_WM_DIAGRAM_VIRTUALLY_FRAME" val="{&quot;height&quot;:380.20001220703125,&quot;left&quot;:-24.749993896484376,&quot;top&quot;:112.67499389648438,&quot;width&quot;:915.99998779296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14"/>
  <p:tag name="KSO_WM_DIAGRAM_VERSION" val="3"/>
  <p:tag name="KSO_WM_DIAGRAM_COLOR_TRICK" val="1"/>
  <p:tag name="KSO_WM_DIAGRAM_COLOR_TEXT_CAN_REMOVE" val="n"/>
  <p:tag name="KSO_WM_UNIT_PRESET_TEXT" val="添加项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heme/theme1.xml><?xml version="1.0" encoding="utf-8"?>
<a:theme xmlns:a="http://schemas.openxmlformats.org/drawingml/2006/main" name="Office 主题​​">
  <a:themeElements>
    <a:clrScheme name="自定义 9">
      <a:dk1>
        <a:sysClr val="windowText" lastClr="000000"/>
      </a:dk1>
      <a:lt1>
        <a:sysClr val="window" lastClr="FFFFFF"/>
      </a:lt1>
      <a:dk2>
        <a:srgbClr val="455F51"/>
      </a:dk2>
      <a:lt2>
        <a:srgbClr val="E3DED1"/>
      </a:lt2>
      <a:accent1>
        <a:srgbClr val="00CC66"/>
      </a:accent1>
      <a:accent2>
        <a:srgbClr val="A461FF"/>
      </a:accent2>
      <a:accent3>
        <a:srgbClr val="FFC341"/>
      </a:accent3>
      <a:accent4>
        <a:srgbClr val="0066CC"/>
      </a:accent4>
      <a:accent5>
        <a:srgbClr val="FF3300"/>
      </a:accent5>
      <a:accent6>
        <a:srgbClr val="33CC33"/>
      </a:accent6>
      <a:hlink>
        <a:srgbClr val="6B9F25"/>
      </a:hlink>
      <a:folHlink>
        <a:srgbClr val="BA6906"/>
      </a:folHlink>
    </a:clrScheme>
    <a:fontScheme name="自定义 1">
      <a:majorFont>
        <a:latin typeface="字制区喜脉体"/>
        <a:ea typeface="字制区喜脉体"/>
        <a:cs typeface=""/>
      </a:majorFont>
      <a:minorFont>
        <a:latin typeface="MiSans"/>
        <a:ea typeface="MiSan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
      <a:dk1>
        <a:sysClr val="windowText" lastClr="000000"/>
      </a:dk1>
      <a:lt1>
        <a:sysClr val="window" lastClr="FFFFFF"/>
      </a:lt1>
      <a:dk2>
        <a:srgbClr val="455F51"/>
      </a:dk2>
      <a:lt2>
        <a:srgbClr val="E3DED1"/>
      </a:lt2>
      <a:accent1>
        <a:srgbClr val="00CC66"/>
      </a:accent1>
      <a:accent2>
        <a:srgbClr val="A461FF"/>
      </a:accent2>
      <a:accent3>
        <a:srgbClr val="FFC341"/>
      </a:accent3>
      <a:accent4>
        <a:srgbClr val="0066CC"/>
      </a:accent4>
      <a:accent5>
        <a:srgbClr val="FF3300"/>
      </a:accent5>
      <a:accent6>
        <a:srgbClr val="33CC33"/>
      </a:accent6>
      <a:hlink>
        <a:srgbClr val="6B9F25"/>
      </a:hlink>
      <a:folHlink>
        <a:srgbClr val="BA6906"/>
      </a:folHlink>
    </a:clrScheme>
    <a:fontScheme name="自定义 1">
      <a:majorFont>
        <a:latin typeface="字制区喜脉体"/>
        <a:ea typeface="字制区喜脉体"/>
        <a:cs typeface=""/>
      </a:majorFont>
      <a:minorFont>
        <a:latin typeface="MiSans"/>
        <a:ea typeface="MiSan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9">
      <a:dk1>
        <a:sysClr val="windowText" lastClr="000000"/>
      </a:dk1>
      <a:lt1>
        <a:sysClr val="window" lastClr="FFFFFF"/>
      </a:lt1>
      <a:dk2>
        <a:srgbClr val="455F51"/>
      </a:dk2>
      <a:lt2>
        <a:srgbClr val="E3DED1"/>
      </a:lt2>
      <a:accent1>
        <a:srgbClr val="00CC66"/>
      </a:accent1>
      <a:accent2>
        <a:srgbClr val="A461FF"/>
      </a:accent2>
      <a:accent3>
        <a:srgbClr val="FFC341"/>
      </a:accent3>
      <a:accent4>
        <a:srgbClr val="0066CC"/>
      </a:accent4>
      <a:accent5>
        <a:srgbClr val="FF3300"/>
      </a:accent5>
      <a:accent6>
        <a:srgbClr val="33CC33"/>
      </a:accent6>
      <a:hlink>
        <a:srgbClr val="6B9F25"/>
      </a:hlink>
      <a:folHlink>
        <a:srgbClr val="BA6906"/>
      </a:folHlink>
    </a:clrScheme>
    <a:fontScheme name="自定义 1">
      <a:majorFont>
        <a:latin typeface="字制区喜脉体"/>
        <a:ea typeface="字制区喜脉体"/>
        <a:cs typeface=""/>
      </a:majorFont>
      <a:minorFont>
        <a:latin typeface="MiSans"/>
        <a:ea typeface="MiSan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宋体 CN Light"/>
        <a:ea typeface=""/>
        <a:cs typeface=""/>
        <a:font script="Jpan" typeface="游ゴシック"/>
        <a:font script="Hang" typeface="맑은 고딕"/>
        <a:font script="Hans" typeface="思源宋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宋体 C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宋体 CN Light"/>
        <a:ea typeface=""/>
        <a:cs typeface=""/>
        <a:font script="Jpan" typeface="ＭＳ Ｐゴシック"/>
        <a:font script="Hang" typeface="맑은 고딕"/>
        <a:font script="Hans" typeface="思源宋体 CN Light"/>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4974</Words>
  <Application>WPS 演示</Application>
  <PresentationFormat>宽屏</PresentationFormat>
  <Paragraphs>276</Paragraphs>
  <Slides>35</Slides>
  <Notes>7</Notes>
  <HiddenSlides>1</HiddenSlides>
  <MMClips>0</MMClips>
  <ScaleCrop>false</ScaleCrop>
  <HeadingPairs>
    <vt:vector size="6" baseType="variant">
      <vt:variant>
        <vt:lpstr>已用的字体</vt:lpstr>
      </vt:variant>
      <vt:variant>
        <vt:i4>10</vt:i4>
      </vt:variant>
      <vt:variant>
        <vt:lpstr>主题</vt:lpstr>
      </vt:variant>
      <vt:variant>
        <vt:i4>3</vt:i4>
      </vt:variant>
      <vt:variant>
        <vt:lpstr>幻灯片标题</vt:lpstr>
      </vt:variant>
      <vt:variant>
        <vt:i4>35</vt:i4>
      </vt:variant>
    </vt:vector>
  </HeadingPairs>
  <TitlesOfParts>
    <vt:vector size="48" baseType="lpstr">
      <vt:lpstr>Arial</vt:lpstr>
      <vt:lpstr>宋体</vt:lpstr>
      <vt:lpstr>Wingdings</vt:lpstr>
      <vt:lpstr>思源宋体 CN Light</vt:lpstr>
      <vt:lpstr>思源黑体 2</vt:lpstr>
      <vt:lpstr>黑体</vt:lpstr>
      <vt:lpstr>字制区喜脉体</vt:lpstr>
      <vt:lpstr>MiSans</vt:lpstr>
      <vt:lpstr>微软雅黑</vt:lpstr>
      <vt:lpstr>Arial Unicode MS</vt:lpstr>
      <vt:lpstr>Office 主题​​</vt:lpstr>
      <vt:lpstr>1_Office 主题​​</vt:lpstr>
      <vt:lpstr>2_Office 主题​​</vt:lpstr>
      <vt:lpstr>人工智能在智慧 物流行业的应用 </vt:lpstr>
      <vt:lpstr>目录</vt:lpstr>
      <vt:lpstr>绘制流程图</vt:lpstr>
      <vt:lpstr>课题分析</vt:lpstr>
      <vt:lpstr>一、课题分析</vt:lpstr>
      <vt:lpstr>一、课题分析</vt:lpstr>
      <vt:lpstr>一、课题分析</vt:lpstr>
      <vt:lpstr>一、课题分析</vt:lpstr>
      <vt:lpstr>一、课题分析</vt:lpstr>
      <vt:lpstr>一、课题分析</vt:lpstr>
      <vt:lpstr>PowerPoint 演示文稿</vt:lpstr>
      <vt:lpstr>PowerPoint 演示文稿</vt:lpstr>
      <vt:lpstr>PowerPoint 演示文稿</vt:lpstr>
      <vt:lpstr>一、课题分析</vt:lpstr>
      <vt:lpstr>一、课题分析</vt:lpstr>
      <vt:lpstr>一、课题分析</vt:lpstr>
      <vt:lpstr>确定检索式</vt:lpstr>
      <vt:lpstr>二、确定检索式</vt:lpstr>
      <vt:lpstr>确定检索工具</vt:lpstr>
      <vt:lpstr>二、确定检索工具</vt:lpstr>
      <vt:lpstr>获取文献</vt:lpstr>
      <vt:lpstr>四、获取文献</vt:lpstr>
      <vt:lpstr>四、获取文献</vt:lpstr>
      <vt:lpstr>四、获取文献</vt:lpstr>
      <vt:lpstr>四、获取文献</vt:lpstr>
      <vt:lpstr>四、获取文献</vt:lpstr>
      <vt:lpstr>四、获取文献</vt:lpstr>
      <vt:lpstr>四、获取文献</vt:lpstr>
      <vt:lpstr>陈述总结</vt:lpstr>
      <vt:lpstr>五、陈述总结</vt:lpstr>
      <vt:lpstr>五、陈述总结</vt:lpstr>
      <vt:lpstr>五、陈述总结</vt:lpstr>
      <vt:lpstr>五、陈述总结</vt:lpstr>
      <vt:lpstr>五、陈述总结</vt:lpstr>
      <vt:lpstr>THANKS!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Meng Fei</dc:creator>
  <cp:lastModifiedBy>OPQ</cp:lastModifiedBy>
  <cp:revision>84</cp:revision>
  <dcterms:created xsi:type="dcterms:W3CDTF">2022-05-13T09:29:00Z</dcterms:created>
  <dcterms:modified xsi:type="dcterms:W3CDTF">2024-10-25T01:11:37Z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4C33DA7D35C94A8A89E38A553CCE596C_12</vt:lpwstr>
  </property>
  <property fmtid="{D5CDD505-2E9C-101B-9397-08002B2CF9AE}" pid="3" name="KSOProductBuildVer">
    <vt:lpwstr>2052-12.1.0.18608</vt:lpwstr>
  </property>
  <property fmtid="{D5CDD505-2E9C-101B-9397-08002B2CF9AE}" pid="4" name="KSOTemplateUUID">
    <vt:lpwstr>v1.0_mb_CRdP0wtex+Pc+xWkx8pgBg==</vt:lpwstr>
  </property>
</Properties>
</file>